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62"/>
  </p:notesMasterIdLst>
  <p:sldIdLst>
    <p:sldId id="382" r:id="rId2"/>
    <p:sldId id="884" r:id="rId3"/>
    <p:sldId id="1208" r:id="rId4"/>
    <p:sldId id="1246" r:id="rId5"/>
    <p:sldId id="1233" r:id="rId6"/>
    <p:sldId id="1234" r:id="rId7"/>
    <p:sldId id="1209" r:id="rId8"/>
    <p:sldId id="1241" r:id="rId9"/>
    <p:sldId id="1240" r:id="rId10"/>
    <p:sldId id="1242" r:id="rId11"/>
    <p:sldId id="1247" r:id="rId12"/>
    <p:sldId id="1248" r:id="rId13"/>
    <p:sldId id="1243" r:id="rId14"/>
    <p:sldId id="1244" r:id="rId15"/>
    <p:sldId id="1245" r:id="rId16"/>
    <p:sldId id="1249" r:id="rId17"/>
    <p:sldId id="1250" r:id="rId18"/>
    <p:sldId id="1251" r:id="rId19"/>
    <p:sldId id="1252" r:id="rId20"/>
    <p:sldId id="1256" r:id="rId21"/>
    <p:sldId id="1253" r:id="rId22"/>
    <p:sldId id="1254" r:id="rId23"/>
    <p:sldId id="1255" r:id="rId24"/>
    <p:sldId id="1257" r:id="rId25"/>
    <p:sldId id="1258" r:id="rId26"/>
    <p:sldId id="1259" r:id="rId27"/>
    <p:sldId id="1260" r:id="rId28"/>
    <p:sldId id="1261" r:id="rId29"/>
    <p:sldId id="1262" r:id="rId30"/>
    <p:sldId id="1263" r:id="rId31"/>
    <p:sldId id="1264" r:id="rId32"/>
    <p:sldId id="1265" r:id="rId33"/>
    <p:sldId id="1294" r:id="rId34"/>
    <p:sldId id="1267" r:id="rId35"/>
    <p:sldId id="1268" r:id="rId36"/>
    <p:sldId id="1269" r:id="rId37"/>
    <p:sldId id="1273" r:id="rId38"/>
    <p:sldId id="1285" r:id="rId39"/>
    <p:sldId id="1287" r:id="rId40"/>
    <p:sldId id="1286" r:id="rId41"/>
    <p:sldId id="1292" r:id="rId42"/>
    <p:sldId id="1288" r:id="rId43"/>
    <p:sldId id="1289" r:id="rId44"/>
    <p:sldId id="1290" r:id="rId45"/>
    <p:sldId id="1291" r:id="rId46"/>
    <p:sldId id="1293" r:id="rId47"/>
    <p:sldId id="1270" r:id="rId48"/>
    <p:sldId id="1271" r:id="rId49"/>
    <p:sldId id="1272" r:id="rId50"/>
    <p:sldId id="1296" r:id="rId51"/>
    <p:sldId id="1277" r:id="rId52"/>
    <p:sldId id="1278" r:id="rId53"/>
    <p:sldId id="1279" r:id="rId54"/>
    <p:sldId id="1280" r:id="rId55"/>
    <p:sldId id="1281" r:id="rId56"/>
    <p:sldId id="1282" r:id="rId57"/>
    <p:sldId id="1283" r:id="rId58"/>
    <p:sldId id="1284" r:id="rId59"/>
    <p:sldId id="1295" r:id="rId60"/>
    <p:sldId id="383" r:id="rId61"/>
  </p:sldIdLst>
  <p:sldSz cx="9145588" cy="5145088"/>
  <p:notesSz cx="7099300" cy="10234613"/>
  <p:defaultTextStyle>
    <a:defPPr>
      <a:defRPr lang="zh-CN"/>
    </a:defPPr>
    <a:lvl1pPr marL="0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86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572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858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9144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430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716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1002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8288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50">
          <p15:clr>
            <a:srgbClr val="A4A3A4"/>
          </p15:clr>
        </p15:guide>
        <p15:guide id="3" pos="2881" userDrawn="1">
          <p15:clr>
            <a:srgbClr val="A4A3A4"/>
          </p15:clr>
        </p15:guide>
        <p15:guide id="4" pos="204">
          <p15:clr>
            <a:srgbClr val="A4A3A4"/>
          </p15:clr>
        </p15:guide>
        <p15:guide id="5" pos="55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2834"/>
    <a:srgbClr val="D6D6D6"/>
    <a:srgbClr val="E2E2E2"/>
    <a:srgbClr val="3F136C"/>
    <a:srgbClr val="C82C27"/>
    <a:srgbClr val="D61E18"/>
    <a:srgbClr val="B02739"/>
    <a:srgbClr val="3E4785"/>
    <a:srgbClr val="0000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0" autoAdjust="0"/>
    <p:restoredTop sz="96387" autoAdjust="0"/>
  </p:normalViewPr>
  <p:slideViewPr>
    <p:cSldViewPr>
      <p:cViewPr>
        <p:scale>
          <a:sx n="150" d="100"/>
          <a:sy n="150" d="100"/>
        </p:scale>
        <p:origin x="810" y="-18"/>
      </p:cViewPr>
      <p:guideLst>
        <p:guide orient="horz" pos="1620"/>
        <p:guide orient="horz" pos="350"/>
        <p:guide pos="2881"/>
        <p:guide pos="204"/>
        <p:guide pos="55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4" Type="http://schemas.openxmlformats.org/officeDocument/2006/relationships/image" Target="../media/image4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4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4" Type="http://schemas.openxmlformats.org/officeDocument/2006/relationships/image" Target="../media/image6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62.wmf"/><Relationship Id="rId1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3BF5C-74ED-4786-BD5B-06E622197AAA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C3784-C709-48B1-B5FD-24AD5406DE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56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96" y="216013"/>
            <a:ext cx="8583834" cy="395054"/>
          </a:xfrm>
        </p:spPr>
        <p:txBody>
          <a:bodyPr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996" y="3352676"/>
            <a:ext cx="8583834" cy="120019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6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412554" y="1168388"/>
            <a:ext cx="1116124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985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0246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96" y="216013"/>
            <a:ext cx="8583834" cy="395054"/>
          </a:xfrm>
        </p:spPr>
        <p:txBody>
          <a:bodyPr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996" y="3352676"/>
            <a:ext cx="8583834" cy="120019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6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80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79" y="4768735"/>
            <a:ext cx="2133971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fld id="{E339CE7F-3C3E-F741-8D4F-E8F48AE2F205}" type="datetimeFigureOut">
              <a:rPr kumimoji="1" lang="zh-CN" altLang="en-US" smtClean="0"/>
              <a:pPr/>
              <a:t>2022/10/20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4338" y="4768735"/>
            <a:ext cx="2133971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fld id="{63061A84-592D-BF40-A525-5EBD2A305ED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906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79" y="4768735"/>
            <a:ext cx="2133971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fld id="{E339CE7F-3C3E-F741-8D4F-E8F48AE2F205}" type="datetimeFigureOut">
              <a:rPr kumimoji="1" lang="zh-CN" altLang="en-US" smtClean="0"/>
              <a:pPr/>
              <a:t>2022/10/20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4338" y="4768735"/>
            <a:ext cx="2133971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fld id="{63061A84-592D-BF40-A525-5EBD2A305ED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320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12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  <p:custDataLst>
              <p:tags r:id="rId7"/>
            </p:custDataLst>
          </p:nvPr>
        </p:nvSpPr>
        <p:spPr bwMode="auto">
          <a:xfrm>
            <a:off x="277902" y="215759"/>
            <a:ext cx="7487445" cy="648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0586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Titelmasterformat durch Klicken bearbeiten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  <p:custDataLst>
              <p:tags r:id="rId8"/>
            </p:custDataLst>
          </p:nvPr>
        </p:nvSpPr>
        <p:spPr bwMode="auto">
          <a:xfrm>
            <a:off x="288489" y="1080111"/>
            <a:ext cx="8567289" cy="3474622"/>
          </a:xfrm>
          <a:prstGeom prst="rect">
            <a:avLst/>
          </a:prstGeom>
          <a:noFill/>
          <a:ln w="0">
            <a:noFill/>
            <a:miter lim="800000"/>
          </a:ln>
        </p:spPr>
        <p:txBody>
          <a:bodyPr vert="horz" wrap="square" lIns="0" tIns="52931" rIns="0" bIns="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028" name="TextBox 3"/>
          <p:cNvSpPr txBox="1">
            <a:spLocks noChangeArrowheads="1"/>
          </p:cNvSpPr>
          <p:nvPr/>
        </p:nvSpPr>
        <p:spPr bwMode="auto">
          <a:xfrm>
            <a:off x="2333045" y="4312502"/>
            <a:ext cx="2159687" cy="5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0825" indent="-250825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ts val="417"/>
              </a:spcBef>
              <a:buFont typeface="Wingdings 3" pitchFamily="18" charset="2"/>
              <a:buChar char=""/>
              <a:defRPr/>
            </a:pPr>
            <a:endParaRPr lang="en-US" altLang="zh-CN" sz="1500"/>
          </a:p>
        </p:txBody>
      </p:sp>
      <p:pic>
        <p:nvPicPr>
          <p:cNvPr id="6" name="Grafik 5"/>
          <p:cNvPicPr/>
          <p:nvPr>
            <p:custDataLst>
              <p:tags r:id="rId9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-11019" y="5051224"/>
            <a:ext cx="9169658" cy="107217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pic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" y="4723164"/>
            <a:ext cx="9145588" cy="329593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21" tIns="38111" rIns="76221" bIns="38111" anchor="ctr"/>
          <a:lstStyle/>
          <a:p>
            <a:pPr algn="ctr">
              <a:defRPr/>
            </a:pPr>
            <a:endParaRPr kumimoji="1" lang="zh-CN" altLang="en-US">
              <a:solidFill>
                <a:srgbClr val="FFFFFF"/>
              </a:solidFill>
              <a:latin typeface="Bosch Office Sans" pitchFamily="2" charset="0"/>
            </a:endParaRPr>
          </a:p>
        </p:txBody>
      </p:sp>
      <p:pic>
        <p:nvPicPr>
          <p:cNvPr id="5" name="Grafik 4"/>
          <p:cNvPicPr/>
          <p:nvPr>
            <p:custDataLst>
              <p:tags r:id="rId10"/>
            </p:custDataLst>
          </p:nvPr>
        </p:nvPicPr>
        <p:blipFill rotWithShape="1"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80" t="32845" r="4000" b="33577"/>
          <a:stretch/>
        </p:blipFill>
        <p:spPr>
          <a:xfrm>
            <a:off x="7973575" y="4802288"/>
            <a:ext cx="819874" cy="171498"/>
          </a:xfrm>
          <a:prstGeom prst="rect">
            <a:avLst/>
          </a:prstGeom>
          <a:noFill/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460" y="4813722"/>
            <a:ext cx="1540294" cy="160065"/>
          </a:xfrm>
          <a:prstGeom prst="rect">
            <a:avLst/>
          </a:prstGeom>
        </p:spPr>
      </p:pic>
      <p:sp>
        <p:nvSpPr>
          <p:cNvPr id="11" name="Rechteck 7"/>
          <p:cNvSpPr>
            <a:spLocks/>
          </p:cNvSpPr>
          <p:nvPr>
            <p:custDataLst>
              <p:tags r:id="rId11"/>
            </p:custDataLst>
          </p:nvPr>
        </p:nvSpPr>
        <p:spPr>
          <a:xfrm>
            <a:off x="8859492" y="4723165"/>
            <a:ext cx="256738" cy="329593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rgbClr val="999FA6"/>
                </a:solidFill>
                <a:latin typeface="Arial" pitchFamily="34" charset="0"/>
                <a:cs typeface="Arial" pitchFamily="34" charset="0"/>
              </a:rPr>
              <a:t>-</a:t>
            </a:r>
            <a:fld id="{424DA66E-2B17-4D13-9A03-61F01344A790}" type="slidenum">
              <a:rPr lang="en-US" sz="700" smtClean="0">
                <a:solidFill>
                  <a:srgbClr val="999FA6"/>
                </a:solidFill>
                <a:latin typeface="Arial" pitchFamily="34" charset="0"/>
                <a:cs typeface="Arial" pitchFamily="34" charset="0"/>
              </a:rPr>
              <a:t>‹#›</a:t>
            </a:fld>
            <a:r>
              <a:rPr lang="en-US" sz="700" dirty="0">
                <a:solidFill>
                  <a:srgbClr val="999FA6"/>
                </a:solidFill>
                <a:latin typeface="Arial" pitchFamily="34" charset="0"/>
                <a:cs typeface="Arial" pitchFamily="34" charset="0"/>
              </a:rPr>
              <a:t>-</a:t>
            </a:r>
          </a:p>
        </p:txBody>
      </p:sp>
      <p:sp>
        <p:nvSpPr>
          <p:cNvPr id="13" name="Rectangle 31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229398" y="4721297"/>
            <a:ext cx="5458396" cy="32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en-US" altLang="zh-CN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UAES/BE| © United Automotive Electronic Systems Co., Ltd.  All rights reserved, also regarding any disposal, exploitation, reproduction, editing, distribution, as well as in the event of applications for industrial property rights.</a:t>
            </a:r>
            <a:endParaRPr lang="zh-CN" altLang="en-US" sz="5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97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9" r:id="rId4"/>
    <p:sldLayoutId id="2147483680" r:id="rId5"/>
  </p:sldLayoutIdLst>
  <p:txStyles>
    <p:titleStyle>
      <a:lvl1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+mj-lt"/>
          <a:ea typeface="+mj-ea"/>
          <a:cs typeface="Arial" pitchFamily="34" charset="0"/>
        </a:defRPr>
      </a:lvl1pPr>
      <a:lvl2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Bosch Office Sans"/>
          <a:ea typeface="Bosch Office Sans" pitchFamily="2" charset="0"/>
          <a:cs typeface="Arial" pitchFamily="34" charset="0"/>
        </a:defRPr>
      </a:lvl2pPr>
      <a:lvl3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Bosch Office Sans"/>
          <a:ea typeface="Bosch Office Sans" pitchFamily="2" charset="0"/>
          <a:cs typeface="Arial" pitchFamily="34" charset="0"/>
        </a:defRPr>
      </a:lvl3pPr>
      <a:lvl4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Bosch Office Sans"/>
          <a:ea typeface="Bosch Office Sans" pitchFamily="2" charset="0"/>
          <a:cs typeface="Arial" pitchFamily="34" charset="0"/>
        </a:defRPr>
      </a:lvl4pPr>
      <a:lvl5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Bosch Office Sans"/>
          <a:ea typeface="Bosch Office Sans" pitchFamily="2" charset="0"/>
          <a:cs typeface="Arial" pitchFamily="34" charset="0"/>
        </a:defRPr>
      </a:lvl5pPr>
      <a:lvl6pPr marL="381108" algn="l" rtl="0" eaLnBrk="1" fontAlgn="base" hangingPunct="1">
        <a:lnSpc>
          <a:spcPct val="111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Bosch Office Sans"/>
        </a:defRPr>
      </a:lvl6pPr>
      <a:lvl7pPr marL="761687" algn="l" rtl="0" eaLnBrk="1" fontAlgn="base" hangingPunct="1">
        <a:lnSpc>
          <a:spcPct val="111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Bosch Office Sans"/>
        </a:defRPr>
      </a:lvl7pPr>
      <a:lvl8pPr marL="1142794" algn="l" rtl="0" eaLnBrk="1" fontAlgn="base" hangingPunct="1">
        <a:lnSpc>
          <a:spcPct val="111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Bosch Office Sans"/>
        </a:defRPr>
      </a:lvl8pPr>
      <a:lvl9pPr marL="1523902" algn="l" rtl="0" eaLnBrk="1" fontAlgn="base" hangingPunct="1">
        <a:lnSpc>
          <a:spcPct val="111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Bosch Office Sans"/>
        </a:defRPr>
      </a:lvl9pPr>
    </p:titleStyle>
    <p:bodyStyle>
      <a:lvl1pPr marL="209080" indent="-209080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100000"/>
        <a:buFont typeface="Wingdings 3" pitchFamily="18" charset="2"/>
        <a:buChar char=""/>
        <a:defRPr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389048" indent="-149532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100000"/>
        <a:buFont typeface="Arial" pitchFamily="34" charset="0"/>
        <a:buChar char="–"/>
        <a:defRPr sz="1300">
          <a:solidFill>
            <a:schemeClr val="tx1"/>
          </a:solidFill>
          <a:latin typeface="+mn-lt"/>
          <a:cs typeface="Arial" pitchFamily="34" charset="0"/>
        </a:defRPr>
      </a:lvl2pPr>
      <a:lvl3pPr marL="539903" indent="-149532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100000"/>
        <a:buFont typeface="Arial" pitchFamily="34" charset="0"/>
        <a:buChar char="–"/>
        <a:defRPr sz="1200">
          <a:solidFill>
            <a:schemeClr val="tx1"/>
          </a:solidFill>
          <a:latin typeface="+mn-lt"/>
          <a:cs typeface="Arial" pitchFamily="34" charset="0"/>
        </a:defRPr>
      </a:lvl3pPr>
      <a:lvl4pPr marL="719870" indent="-149532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4pPr>
      <a:lvl5pPr marL="719870" indent="-149532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5pPr>
      <a:lvl6pPr marL="719870" indent="-149796" algn="l" rtl="0" eaLnBrk="1" fontAlgn="base" hangingPunct="1">
        <a:lnSpc>
          <a:spcPts val="1917"/>
        </a:lnSpc>
        <a:spcBef>
          <a:spcPts val="417"/>
        </a:spcBef>
        <a:spcAft>
          <a:spcPct val="0"/>
        </a:spcAft>
        <a:buClrTx/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6pPr>
      <a:lvl7pPr marL="719870" indent="-149796" algn="l" rtl="0" eaLnBrk="1" fontAlgn="base" hangingPunct="1">
        <a:lnSpc>
          <a:spcPts val="1917"/>
        </a:lnSpc>
        <a:spcBef>
          <a:spcPts val="417"/>
        </a:spcBef>
        <a:spcAft>
          <a:spcPct val="0"/>
        </a:spcAft>
        <a:buClrTx/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7pPr>
      <a:lvl8pPr marL="719870" indent="-149796" algn="l" rtl="0" eaLnBrk="1" fontAlgn="base" hangingPunct="1">
        <a:lnSpc>
          <a:spcPts val="1917"/>
        </a:lnSpc>
        <a:spcBef>
          <a:spcPts val="417"/>
        </a:spcBef>
        <a:spcAft>
          <a:spcPct val="0"/>
        </a:spcAft>
        <a:buClrTx/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8pPr>
      <a:lvl9pPr marL="719870" indent="-149796" algn="l" rtl="0" eaLnBrk="1" fontAlgn="base" hangingPunct="1">
        <a:lnSpc>
          <a:spcPts val="1917"/>
        </a:lnSpc>
        <a:spcBef>
          <a:spcPts val="417"/>
        </a:spcBef>
        <a:spcAft>
          <a:spcPct val="0"/>
        </a:spcAft>
        <a:buClrTx/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9pPr>
    </p:bodyStyle>
    <p:otherStyle>
      <a:defPPr>
        <a:defRPr lang="de-DE"/>
      </a:defPPr>
      <a:lvl1pPr marL="0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1108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687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794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02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481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589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168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275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5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44.wmf"/><Relationship Id="rId4" Type="http://schemas.openxmlformats.org/officeDocument/2006/relationships/image" Target="../media/image41.wmf"/><Relationship Id="rId9" Type="http://schemas.openxmlformats.org/officeDocument/2006/relationships/oleObject" Target="../embeddings/oleObject10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48.wmf"/><Relationship Id="rId4" Type="http://schemas.openxmlformats.org/officeDocument/2006/relationships/image" Target="../media/image45.wmf"/><Relationship Id="rId9" Type="http://schemas.openxmlformats.org/officeDocument/2006/relationships/oleObject" Target="../embeddings/oleObject14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5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41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67.w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21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5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41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64.w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2.w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9.xml"/><Relationship Id="rId7" Type="http://schemas.openxmlformats.org/officeDocument/2006/relationships/image" Target="../media/image97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31.xml"/><Relationship Id="rId10" Type="http://schemas.openxmlformats.org/officeDocument/2006/relationships/image" Target="../media/image98.png"/><Relationship Id="rId4" Type="http://schemas.openxmlformats.org/officeDocument/2006/relationships/tags" Target="../tags/tag30.xml"/><Relationship Id="rId9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5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60" y="0"/>
            <a:ext cx="9146663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6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7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9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14229" y="520316"/>
            <a:ext cx="3798525" cy="495007"/>
            <a:chOff x="414229" y="520316"/>
            <a:chExt cx="3798525" cy="495007"/>
          </a:xfrm>
        </p:grpSpPr>
        <p:sp>
          <p:nvSpPr>
            <p:cNvPr id="33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温度传感器控制及诊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en-US" altLang="zh-CN" sz="1400" dirty="0" err="1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CabinT_DD</a:t>
              </a:r>
              <a:endParaRPr lang="en-US" altLang="zh-CN" sz="14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70" y="916360"/>
            <a:ext cx="7087645" cy="176419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0" y="2572544"/>
            <a:ext cx="770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86" y="2824572"/>
            <a:ext cx="7210425" cy="169545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885162" y="2320516"/>
            <a:ext cx="115212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故障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Set&amp;Reset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7171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486" y="520316"/>
            <a:ext cx="6562903" cy="412761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14229" y="520316"/>
            <a:ext cx="3798525" cy="495007"/>
            <a:chOff x="414229" y="520316"/>
            <a:chExt cx="3798525" cy="495007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温度传感器控制及诊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en-US" altLang="zh-CN" sz="1400" dirty="0" err="1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CabinT_DD</a:t>
              </a:r>
              <a:endParaRPr lang="en-US" altLang="zh-CN" sz="14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4968838" y="484312"/>
            <a:ext cx="1404156" cy="61206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77050" y="520316"/>
            <a:ext cx="648072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滤波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940946" y="3148608"/>
            <a:ext cx="1692188" cy="144016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65182" y="3580656"/>
            <a:ext cx="648072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诊断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849158" y="1312404"/>
            <a:ext cx="648072" cy="36004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21166" y="952364"/>
            <a:ext cx="864096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温度</a:t>
            </a:r>
            <a:r>
              <a:rPr lang="zh-CN" altLang="en-US" sz="1200" dirty="0" smtClean="0">
                <a:solidFill>
                  <a:srgbClr val="FF0000"/>
                </a:solidFill>
              </a:rPr>
              <a:t>值发送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57070" y="1744452"/>
            <a:ext cx="864096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故</a:t>
            </a:r>
            <a:r>
              <a:rPr lang="zh-CN" altLang="en-US" sz="1200" dirty="0" smtClean="0">
                <a:solidFill>
                  <a:srgbClr val="FF0000"/>
                </a:solidFill>
              </a:rPr>
              <a:t>障默认值发送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913054" y="1420416"/>
            <a:ext cx="648072" cy="36004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268538" y="2716560"/>
            <a:ext cx="1656184" cy="68407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12654" y="3436640"/>
            <a:ext cx="648072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使</a:t>
            </a:r>
            <a:r>
              <a:rPr lang="zh-CN" altLang="en-US" sz="1200" dirty="0" smtClean="0">
                <a:solidFill>
                  <a:srgbClr val="FF0000"/>
                </a:solidFill>
              </a:rPr>
              <a:t>能</a:t>
            </a:r>
            <a:r>
              <a:rPr lang="zh-CN" altLang="en-US" sz="1200" dirty="0">
                <a:solidFill>
                  <a:srgbClr val="FF0000"/>
                </a:solidFill>
              </a:rPr>
              <a:t>条件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4785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6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7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9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14229" y="520316"/>
            <a:ext cx="3798525" cy="495007"/>
            <a:chOff x="414229" y="520316"/>
            <a:chExt cx="3798525" cy="495007"/>
          </a:xfrm>
        </p:grpSpPr>
        <p:sp>
          <p:nvSpPr>
            <p:cNvPr id="33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温度传感器控制及诊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en-US" altLang="zh-CN" sz="1400" dirty="0" err="1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CabinT_DD</a:t>
              </a:r>
              <a:endParaRPr lang="en-US" altLang="zh-CN" sz="14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4" name="Straight Connector 3"/>
          <p:cNvCxnSpPr/>
          <p:nvPr/>
        </p:nvCxnSpPr>
        <p:spPr>
          <a:xfrm>
            <a:off x="0" y="2572544"/>
            <a:ext cx="770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885162" y="2320516"/>
            <a:ext cx="115212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故障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Set&amp;Reset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58" y="1096380"/>
            <a:ext cx="6552728" cy="1300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22" y="2824572"/>
            <a:ext cx="80772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233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622" y="700336"/>
            <a:ext cx="5382625" cy="3618012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8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9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20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414229" y="520316"/>
            <a:ext cx="3798525" cy="495007"/>
            <a:chOff x="414229" y="520316"/>
            <a:chExt cx="3798525" cy="495007"/>
          </a:xfrm>
        </p:grpSpPr>
        <p:sp>
          <p:nvSpPr>
            <p:cNvPr id="34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温度传感器控制及诊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en-US" altLang="zh-CN" sz="1400" dirty="0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EvaprT_DD</a:t>
              </a:r>
              <a:endParaRPr lang="en-US" altLang="zh-CN" sz="14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88318" y="3868688"/>
            <a:ext cx="4608004" cy="360040"/>
            <a:chOff x="4212754" y="1888468"/>
            <a:chExt cx="4608004" cy="360040"/>
          </a:xfrm>
        </p:grpSpPr>
        <p:sp>
          <p:nvSpPr>
            <p:cNvPr id="43" name="圆角矩形 42"/>
            <p:cNvSpPr/>
            <p:nvPr/>
          </p:nvSpPr>
          <p:spPr>
            <a:xfrm>
              <a:off x="4212754" y="1888468"/>
              <a:ext cx="72008" cy="360040"/>
            </a:xfrm>
            <a:prstGeom prst="roundRect">
              <a:avLst>
                <a:gd name="adj" fmla="val 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500"/>
                </a:spcBef>
                <a:buFontTx/>
                <a:buNone/>
              </a:pPr>
              <a:endParaRPr lang="en-US" altLang="zh-CN" sz="1200" dirty="0">
                <a:solidFill>
                  <a:schemeClr val="bg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4248758" y="1917614"/>
              <a:ext cx="4572000" cy="30174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25000"/>
                </a:lnSpc>
                <a:spcBef>
                  <a:spcPts val="500"/>
                </a:spcBef>
              </a:pPr>
              <a:r>
                <a:rPr lang="zh-CN" altLang="en-US" sz="1200" dirty="0">
                  <a:solidFill>
                    <a:srgbClr val="AC2834"/>
                  </a:solidFill>
                </a:rPr>
                <a:t>根据不同的车型配置使能空调压缩机离合器驱动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10909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490" y="268288"/>
            <a:ext cx="6050914" cy="427907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14229" y="520316"/>
            <a:ext cx="3798525" cy="495007"/>
            <a:chOff x="414229" y="520316"/>
            <a:chExt cx="3798525" cy="495007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温度传感器控制及诊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en-US" altLang="zh-CN" sz="1400" dirty="0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EvaprT_DD</a:t>
              </a:r>
              <a:endParaRPr lang="en-US" altLang="zh-CN" sz="14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996730" y="1672444"/>
            <a:ext cx="1116124" cy="64807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32734" y="1420416"/>
            <a:ext cx="648072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滤波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904942" y="3292624"/>
            <a:ext cx="1692188" cy="144016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69138" y="3400636"/>
            <a:ext cx="648072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诊断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417110" y="2284512"/>
            <a:ext cx="648072" cy="36004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77150" y="1960476"/>
            <a:ext cx="864096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温度</a:t>
            </a:r>
            <a:r>
              <a:rPr lang="zh-CN" altLang="en-US" sz="1200" dirty="0" smtClean="0">
                <a:solidFill>
                  <a:srgbClr val="FF0000"/>
                </a:solidFill>
              </a:rPr>
              <a:t>值发送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65082" y="2644552"/>
            <a:ext cx="864096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故</a:t>
            </a:r>
            <a:r>
              <a:rPr lang="zh-CN" altLang="en-US" sz="1200" dirty="0" smtClean="0">
                <a:solidFill>
                  <a:srgbClr val="FF0000"/>
                </a:solidFill>
              </a:rPr>
              <a:t>障默认值发送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481006" y="2572544"/>
            <a:ext cx="648072" cy="36004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708698" y="3184612"/>
            <a:ext cx="1476164" cy="50405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44702" y="3760676"/>
            <a:ext cx="648072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使</a:t>
            </a:r>
            <a:r>
              <a:rPr lang="zh-CN" altLang="en-US" sz="1200" dirty="0" smtClean="0">
                <a:solidFill>
                  <a:srgbClr val="FF0000"/>
                </a:solidFill>
              </a:rPr>
              <a:t>能</a:t>
            </a:r>
            <a:r>
              <a:rPr lang="zh-CN" altLang="en-US" sz="1200" dirty="0">
                <a:solidFill>
                  <a:srgbClr val="FF0000"/>
                </a:solidFill>
              </a:rPr>
              <a:t>条件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4108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6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7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9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14229" y="520316"/>
            <a:ext cx="3798525" cy="495007"/>
            <a:chOff x="414229" y="520316"/>
            <a:chExt cx="3798525" cy="495007"/>
          </a:xfrm>
        </p:grpSpPr>
        <p:sp>
          <p:nvSpPr>
            <p:cNvPr id="33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温度传感器控制及诊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en-US" altLang="zh-CN" sz="1400" dirty="0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EvaprT_DD</a:t>
              </a:r>
              <a:endParaRPr lang="en-US" altLang="zh-CN" sz="14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62" y="952364"/>
            <a:ext cx="6264982" cy="1782337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72294" y="2500536"/>
            <a:ext cx="69847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02" y="2788568"/>
            <a:ext cx="6624736" cy="15892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561126" y="2320516"/>
            <a:ext cx="115212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故障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Set&amp;Reset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0693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18" y="1168388"/>
            <a:ext cx="6954645" cy="316835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14229" y="520316"/>
            <a:ext cx="3798525" cy="495007"/>
            <a:chOff x="414229" y="520316"/>
            <a:chExt cx="3798525" cy="495007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温度传感器控制及诊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en-US" altLang="zh-CN" sz="1400" dirty="0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EvaprT_DD</a:t>
              </a:r>
              <a:endParaRPr lang="en-US" altLang="zh-CN" sz="14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528678" y="1240396"/>
            <a:ext cx="1116124" cy="64807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96630" y="1024372"/>
            <a:ext cx="648072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滤波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148858" y="3004592"/>
            <a:ext cx="1692188" cy="144016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13054" y="3112604"/>
            <a:ext cx="648072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诊断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561126" y="2032484"/>
            <a:ext cx="648072" cy="36004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97130" y="1564432"/>
            <a:ext cx="864096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温度</a:t>
            </a:r>
            <a:r>
              <a:rPr lang="zh-CN" altLang="en-US" sz="1200" dirty="0" smtClean="0">
                <a:solidFill>
                  <a:srgbClr val="FF0000"/>
                </a:solidFill>
              </a:rPr>
              <a:t>值发送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52942" y="2478870"/>
            <a:ext cx="864096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故</a:t>
            </a:r>
            <a:r>
              <a:rPr lang="zh-CN" altLang="en-US" sz="1200" dirty="0" smtClean="0">
                <a:solidFill>
                  <a:srgbClr val="FF0000"/>
                </a:solidFill>
              </a:rPr>
              <a:t>障默认值发送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733034" y="2176500"/>
            <a:ext cx="648072" cy="36004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052514" y="2788568"/>
            <a:ext cx="1476164" cy="50405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88618" y="3472644"/>
            <a:ext cx="648072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使</a:t>
            </a:r>
            <a:r>
              <a:rPr lang="zh-CN" altLang="en-US" sz="1200" dirty="0" smtClean="0">
                <a:solidFill>
                  <a:srgbClr val="FF0000"/>
                </a:solidFill>
              </a:rPr>
              <a:t>能</a:t>
            </a:r>
            <a:r>
              <a:rPr lang="zh-CN" altLang="en-US" sz="1200" dirty="0">
                <a:solidFill>
                  <a:srgbClr val="FF0000"/>
                </a:solidFill>
              </a:rPr>
              <a:t>条件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3708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6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7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9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14229" y="520316"/>
            <a:ext cx="3798525" cy="495007"/>
            <a:chOff x="414229" y="520316"/>
            <a:chExt cx="3798525" cy="495007"/>
          </a:xfrm>
        </p:grpSpPr>
        <p:sp>
          <p:nvSpPr>
            <p:cNvPr id="33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温度传感器控制及诊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en-US" altLang="zh-CN" sz="1400" dirty="0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EvaprT_DD</a:t>
              </a:r>
              <a:endParaRPr lang="en-US" altLang="zh-CN" sz="14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4" name="Straight Connector 3"/>
          <p:cNvCxnSpPr/>
          <p:nvPr/>
        </p:nvCxnSpPr>
        <p:spPr>
          <a:xfrm>
            <a:off x="72294" y="2500536"/>
            <a:ext cx="69847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61126" y="2320516"/>
            <a:ext cx="115212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故障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Set&amp;Reset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54" y="916360"/>
            <a:ext cx="6056915" cy="1237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62" y="2896580"/>
            <a:ext cx="5652628" cy="148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457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16000" y="216021"/>
            <a:ext cx="8231294" cy="4339505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6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标题宋体</a:t>
            </a:r>
            <a:r>
              <a:rPr lang="en-US" altLang="zh-CN" sz="6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6000" cap="all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黑体</a:t>
            </a:r>
            <a:r>
              <a:rPr lang="en-US" altLang="zh-CN" sz="6000" cap="all" dirty="0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60</a:t>
            </a:r>
            <a:r>
              <a:rPr lang="en-US" altLang="zh-CN" sz="8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/>
            </a:r>
            <a:br>
              <a:rPr lang="en-US" altLang="zh-CN" sz="8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</a:br>
            <a:r>
              <a:rPr lang="zh-CN" altLang="en-US" sz="4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副标题宋体</a:t>
            </a:r>
            <a:r>
              <a:rPr lang="en-US" altLang="zh-CN" sz="4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4000" cap="all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黑体</a:t>
            </a:r>
            <a:r>
              <a:rPr lang="en-US" altLang="zh-CN" sz="4000" cap="all" dirty="0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40</a:t>
            </a:r>
            <a:endParaRPr lang="en-US" sz="4000" cap="all" dirty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Untertitel 2" hidden="1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0" y="0"/>
            <a:ext cx="1058824" cy="105893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00">
              <a:solidFill>
                <a:srgbClr val="000000"/>
              </a:solidFill>
            </a:endParaRPr>
          </a:p>
        </p:txBody>
      </p:sp>
      <p:pic>
        <p:nvPicPr>
          <p:cNvPr id="6" name="Grafik 5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117" cy="5145352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el 1"/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1728478" y="1708448"/>
            <a:ext cx="568863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2pPr>
            <a:lvl3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3pPr>
            <a:lvl4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4pPr>
            <a:lvl5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5pPr>
            <a:lvl6pPr marL="381108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6pPr>
            <a:lvl7pPr marL="761687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7pPr>
            <a:lvl8pPr marL="1142794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8pPr>
            <a:lvl9pPr marL="1523902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000" kern="0" cap="all" dirty="0">
                <a:solidFill>
                  <a:srgbClr val="FFFFFF"/>
                </a:solidFill>
                <a:ea typeface="微软雅黑" panose="020B0503020204020204" pitchFamily="34" charset="-122"/>
              </a:rPr>
              <a:t>GAC </a:t>
            </a:r>
            <a:r>
              <a:rPr lang="en-US" altLang="zh-CN" sz="4000" kern="0" cap="all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ZCU </a:t>
            </a:r>
            <a:r>
              <a:rPr lang="zh-CN" altLang="en-US" sz="4000" kern="0" cap="all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鼓风机控制</a:t>
            </a:r>
            <a:endParaRPr lang="en-US" altLang="zh-CN" sz="4000" kern="0" cap="all" dirty="0" smtClean="0">
              <a:solidFill>
                <a:srgbClr val="FFFFFF"/>
              </a:solidFill>
              <a:ea typeface="微软雅黑" panose="020B0503020204020204" pitchFamily="34" charset="-122"/>
            </a:endParaRPr>
          </a:p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000" kern="0" cap="all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升级</a:t>
            </a:r>
            <a:r>
              <a:rPr lang="zh-CN" altLang="en-US" sz="4000" kern="0" cap="all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r>
              <a:rPr lang="zh-CN" altLang="en-US" sz="4000" kern="0" cap="all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endParaRPr lang="en-US" altLang="zh-CN" sz="4000" kern="0" cap="all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97922" y="2644552"/>
            <a:ext cx="3749744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kern="0" cap="all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en-US" altLang="zh-CN" sz="3600" kern="0" cap="all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</a:t>
            </a:r>
            <a:r>
              <a:rPr lang="en-US" altLang="zh-CN" sz="3600" kern="0" cap="all" spc="60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1019</a:t>
            </a:r>
            <a:r>
              <a:rPr lang="en-US" altLang="zh-CN" sz="3600" kern="0" cap="all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——</a:t>
            </a:r>
            <a:endParaRPr lang="en-US" altLang="zh-CN" sz="3600" kern="0" cap="all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219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998" y="124272"/>
            <a:ext cx="2193532" cy="307777"/>
            <a:chOff x="2998" y="124272"/>
            <a:chExt cx="2193532" cy="307777"/>
          </a:xfrm>
        </p:grpSpPr>
        <p:sp>
          <p:nvSpPr>
            <p:cNvPr id="2" name="TextBox 1"/>
            <p:cNvSpPr txBox="1"/>
            <p:nvPr/>
          </p:nvSpPr>
          <p:spPr>
            <a:xfrm>
              <a:off x="648358" y="124272"/>
              <a:ext cx="154817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原始需求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9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鼓风机控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制及诊断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8298" y="1420416"/>
            <a:ext cx="4896544" cy="3312368"/>
            <a:chOff x="1044402" y="1708448"/>
            <a:chExt cx="4068452" cy="2952328"/>
          </a:xfrm>
        </p:grpSpPr>
        <p:sp>
          <p:nvSpPr>
            <p:cNvPr id="28" name="圆角矩形 27"/>
            <p:cNvSpPr/>
            <p:nvPr/>
          </p:nvSpPr>
          <p:spPr>
            <a:xfrm>
              <a:off x="1044402" y="1708448"/>
              <a:ext cx="4068452" cy="2916324"/>
            </a:xfrm>
            <a:prstGeom prst="roundRect">
              <a:avLst>
                <a:gd name="adj" fmla="val 3500"/>
              </a:avLst>
            </a:prstGeom>
            <a:solidFill>
              <a:srgbClr val="3F136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1044402" y="1744452"/>
              <a:ext cx="4068452" cy="2916324"/>
            </a:xfrm>
            <a:prstGeom prst="roundRect">
              <a:avLst>
                <a:gd name="adj" fmla="val 3500"/>
              </a:avLst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040846" y="1456420"/>
            <a:ext cx="3996444" cy="3312368"/>
            <a:chOff x="1044402" y="1708448"/>
            <a:chExt cx="4068452" cy="2952328"/>
          </a:xfrm>
        </p:grpSpPr>
        <p:sp>
          <p:nvSpPr>
            <p:cNvPr id="43" name="圆角矩形 42"/>
            <p:cNvSpPr/>
            <p:nvPr/>
          </p:nvSpPr>
          <p:spPr>
            <a:xfrm>
              <a:off x="1044402" y="1708448"/>
              <a:ext cx="4068452" cy="2916324"/>
            </a:xfrm>
            <a:prstGeom prst="roundRect">
              <a:avLst>
                <a:gd name="adj" fmla="val 3500"/>
              </a:avLst>
            </a:prstGeom>
            <a:solidFill>
              <a:srgbClr val="3F136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1044402" y="1744452"/>
              <a:ext cx="4068452" cy="2916324"/>
            </a:xfrm>
            <a:prstGeom prst="roundRect">
              <a:avLst>
                <a:gd name="adj" fmla="val 3500"/>
              </a:avLst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2"/>
          <p:cNvGrpSpPr/>
          <p:nvPr/>
        </p:nvGrpSpPr>
        <p:grpSpPr>
          <a:xfrm>
            <a:off x="216310" y="1564432"/>
            <a:ext cx="3798525" cy="215444"/>
            <a:chOff x="414229" y="520316"/>
            <a:chExt cx="3798525" cy="215444"/>
          </a:xfrm>
        </p:grpSpPr>
        <p:sp>
          <p:nvSpPr>
            <p:cNvPr id="3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鼓风机控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制及诊断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854" y="1636440"/>
            <a:ext cx="3564396" cy="4041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850" y="2071549"/>
            <a:ext cx="1116124" cy="26976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06" y="1924472"/>
            <a:ext cx="4711868" cy="6120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310" y="2608548"/>
            <a:ext cx="1044116" cy="19976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426" y="2608548"/>
            <a:ext cx="1008112" cy="20607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32434" y="1888468"/>
            <a:ext cx="10801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 smtClean="0"/>
              <a:t>T</a:t>
            </a:r>
            <a:endParaRPr lang="zh-CN" altLang="en-US" sz="1200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396330" y="2320516"/>
            <a:ext cx="10801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 smtClean="0"/>
              <a:t>T</a:t>
            </a:r>
            <a:endParaRPr lang="zh-CN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2462068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16000" y="216021"/>
            <a:ext cx="8231294" cy="4339505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6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标题宋体</a:t>
            </a:r>
            <a:r>
              <a:rPr lang="en-US" altLang="zh-CN" sz="6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6000" cap="all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黑体</a:t>
            </a:r>
            <a:r>
              <a:rPr lang="en-US" altLang="zh-CN" sz="6000" cap="all" dirty="0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60</a:t>
            </a:r>
            <a:r>
              <a:rPr lang="en-US" altLang="zh-CN" sz="8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/>
            </a:r>
            <a:br>
              <a:rPr lang="en-US" altLang="zh-CN" sz="8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</a:br>
            <a:r>
              <a:rPr lang="zh-CN" altLang="en-US" sz="4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副标题宋体</a:t>
            </a:r>
            <a:r>
              <a:rPr lang="en-US" altLang="zh-CN" sz="4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4000" cap="all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黑体</a:t>
            </a:r>
            <a:r>
              <a:rPr lang="en-US" altLang="zh-CN" sz="4000" cap="all" dirty="0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40</a:t>
            </a:r>
            <a:endParaRPr lang="en-US" sz="4000" cap="all" dirty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Untertitel 2" hidden="1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0" y="0"/>
            <a:ext cx="1058824" cy="105893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00">
              <a:solidFill>
                <a:srgbClr val="000000"/>
              </a:solidFill>
            </a:endParaRPr>
          </a:p>
        </p:txBody>
      </p:sp>
      <p:pic>
        <p:nvPicPr>
          <p:cNvPr id="6" name="Grafik 5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117" cy="5145352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el 1"/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1728478" y="1708448"/>
            <a:ext cx="568863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fontScale="62500" lnSpcReduction="20000"/>
          </a:bodyPr>
          <a:lstStyle>
            <a:lvl1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2pPr>
            <a:lvl3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3pPr>
            <a:lvl4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4pPr>
            <a:lvl5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5pPr>
            <a:lvl6pPr marL="381108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6pPr>
            <a:lvl7pPr marL="761687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7pPr>
            <a:lvl8pPr marL="1142794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8pPr>
            <a:lvl9pPr marL="1523902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000" kern="0" cap="all" dirty="0">
                <a:solidFill>
                  <a:srgbClr val="FFFFFF"/>
                </a:solidFill>
                <a:ea typeface="微软雅黑" panose="020B0503020204020204" pitchFamily="34" charset="-122"/>
              </a:rPr>
              <a:t>GAC </a:t>
            </a:r>
            <a:r>
              <a:rPr lang="en-US" altLang="zh-CN" sz="4000" kern="0" cap="all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ZCU </a:t>
            </a:r>
            <a:r>
              <a:rPr lang="zh-CN" altLang="en-US" sz="4000" kern="0" cap="all" dirty="0">
                <a:solidFill>
                  <a:srgbClr val="FFFFFF"/>
                </a:solidFill>
                <a:ea typeface="微软雅黑" panose="020B0503020204020204" pitchFamily="34" charset="-122"/>
              </a:rPr>
              <a:t>温</a:t>
            </a:r>
            <a:r>
              <a:rPr lang="zh-CN" altLang="en-US" sz="4000" kern="0" cap="all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度传感器信号采集及诊断</a:t>
            </a:r>
            <a:endParaRPr lang="en-US" altLang="zh-CN" sz="4000" kern="0" cap="all" dirty="0" smtClean="0">
              <a:solidFill>
                <a:srgbClr val="FFFFFF"/>
              </a:solidFill>
              <a:ea typeface="微软雅黑" panose="020B0503020204020204" pitchFamily="34" charset="-122"/>
            </a:endParaRPr>
          </a:p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000" kern="0" cap="all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升级</a:t>
            </a:r>
            <a:r>
              <a:rPr lang="zh-CN" altLang="en-US" sz="4000" kern="0" cap="all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r>
              <a:rPr lang="zh-CN" altLang="en-US" sz="4000" kern="0" cap="all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endParaRPr lang="en-US" altLang="zh-CN" sz="4000" kern="0" cap="all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97922" y="2644552"/>
            <a:ext cx="3749744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kern="0" cap="all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en-US" altLang="zh-CN" sz="3600" kern="0" cap="all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</a:t>
            </a:r>
            <a:r>
              <a:rPr lang="en-US" altLang="zh-CN" sz="3600" kern="0" cap="all" spc="60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1019</a:t>
            </a:r>
            <a:r>
              <a:rPr lang="en-US" altLang="zh-CN" sz="3600" kern="0" cap="all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——</a:t>
            </a:r>
            <a:endParaRPr lang="en-US" altLang="zh-CN" sz="3600" kern="0" cap="all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370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46" y="1348408"/>
            <a:ext cx="4788532" cy="56706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998" y="124272"/>
            <a:ext cx="2193532" cy="307777"/>
            <a:chOff x="2998" y="124272"/>
            <a:chExt cx="2193532" cy="307777"/>
          </a:xfrm>
        </p:grpSpPr>
        <p:sp>
          <p:nvSpPr>
            <p:cNvPr id="2" name="TextBox 1"/>
            <p:cNvSpPr txBox="1"/>
            <p:nvPr/>
          </p:nvSpPr>
          <p:spPr>
            <a:xfrm>
              <a:off x="648358" y="124272"/>
              <a:ext cx="154817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原始需求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9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鼓风机控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制及诊断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656470" y="1528428"/>
            <a:ext cx="10801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 smtClean="0"/>
              <a:t>T</a:t>
            </a:r>
            <a:endParaRPr lang="zh-CN" altLang="en-US" sz="1200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792374" y="2788568"/>
            <a:ext cx="10801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 smtClean="0"/>
              <a:t>T</a:t>
            </a:r>
            <a:endParaRPr lang="zh-CN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2348900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27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需求分解及架构设计</a:t>
              </a:r>
            </a:p>
          </p:txBody>
        </p:sp>
        <p:grpSp>
          <p:nvGrpSpPr>
            <p:cNvPr id="29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0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288318" y="556320"/>
            <a:ext cx="3798525" cy="215444"/>
            <a:chOff x="414229" y="520316"/>
            <a:chExt cx="3798525" cy="215444"/>
          </a:xfrm>
        </p:grpSpPr>
        <p:sp>
          <p:nvSpPr>
            <p:cNvPr id="34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鼓风机控制及诊断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组合 59"/>
          <p:cNvGrpSpPr/>
          <p:nvPr/>
        </p:nvGrpSpPr>
        <p:grpSpPr>
          <a:xfrm>
            <a:off x="828378" y="916360"/>
            <a:ext cx="7056784" cy="972108"/>
            <a:chOff x="1044402" y="1132384"/>
            <a:chExt cx="7056784" cy="972108"/>
          </a:xfrm>
        </p:grpSpPr>
        <p:grpSp>
          <p:nvGrpSpPr>
            <p:cNvPr id="21" name="组合 49"/>
            <p:cNvGrpSpPr/>
            <p:nvPr/>
          </p:nvGrpSpPr>
          <p:grpSpPr>
            <a:xfrm>
              <a:off x="1044402" y="1132384"/>
              <a:ext cx="7056784" cy="972108"/>
              <a:chOff x="1134412" y="1132384"/>
              <a:chExt cx="7056784" cy="972108"/>
            </a:xfrm>
          </p:grpSpPr>
          <p:grpSp>
            <p:nvGrpSpPr>
              <p:cNvPr id="25" name="组合 48"/>
              <p:cNvGrpSpPr/>
              <p:nvPr/>
            </p:nvGrpSpPr>
            <p:grpSpPr>
              <a:xfrm>
                <a:off x="1134412" y="1132384"/>
                <a:ext cx="1908212" cy="972108"/>
                <a:chOff x="1080406" y="1528428"/>
                <a:chExt cx="1908212" cy="972108"/>
              </a:xfrm>
            </p:grpSpPr>
            <p:sp>
              <p:nvSpPr>
                <p:cNvPr id="44" name="圆角矩形 40"/>
                <p:cNvSpPr/>
                <p:nvPr/>
              </p:nvSpPr>
              <p:spPr>
                <a:xfrm>
                  <a:off x="1080406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5" name="组合 36"/>
                <p:cNvGrpSpPr/>
                <p:nvPr/>
              </p:nvGrpSpPr>
              <p:grpSpPr>
                <a:xfrm>
                  <a:off x="1160170" y="1738011"/>
                  <a:ext cx="1748684" cy="552943"/>
                  <a:chOff x="1188491" y="1725762"/>
                  <a:chExt cx="1748684" cy="552943"/>
                </a:xfrm>
              </p:grpSpPr>
              <p:sp>
                <p:nvSpPr>
                  <p:cNvPr id="46" name="矩形 9"/>
                  <p:cNvSpPr/>
                  <p:nvPr/>
                </p:nvSpPr>
                <p:spPr>
                  <a:xfrm>
                    <a:off x="1188491" y="1725762"/>
                    <a:ext cx="1748684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1400" dirty="0" err="1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HVACComCnvRx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7" name="矩形 41"/>
                  <p:cNvSpPr/>
                  <p:nvPr/>
                </p:nvSpPr>
                <p:spPr>
                  <a:xfrm>
                    <a:off x="1318078" y="2032484"/>
                    <a:ext cx="1489510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000" dirty="0"/>
                      <a:t>CCU</a:t>
                    </a:r>
                    <a:r>
                      <a:rPr lang="zh-CN" altLang="en-US" sz="1000" dirty="0"/>
                      <a:t>控制信号接收处理</a:t>
                    </a:r>
                  </a:p>
                </p:txBody>
              </p:sp>
            </p:grpSp>
          </p:grpSp>
          <p:grpSp>
            <p:nvGrpSpPr>
              <p:cNvPr id="26" name="组合 46"/>
              <p:cNvGrpSpPr/>
              <p:nvPr/>
            </p:nvGrpSpPr>
            <p:grpSpPr>
              <a:xfrm>
                <a:off x="3708698" y="1132384"/>
                <a:ext cx="1908212" cy="972108"/>
                <a:chOff x="3744702" y="1528428"/>
                <a:chExt cx="1908212" cy="972108"/>
              </a:xfrm>
            </p:grpSpPr>
            <p:sp>
              <p:nvSpPr>
                <p:cNvPr id="40" name="圆角矩形 44"/>
                <p:cNvSpPr/>
                <p:nvPr/>
              </p:nvSpPr>
              <p:spPr>
                <a:xfrm>
                  <a:off x="3744702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矩形 24"/>
                <p:cNvSpPr/>
                <p:nvPr/>
              </p:nvSpPr>
              <p:spPr>
                <a:xfrm>
                  <a:off x="3883521" y="1738011"/>
                  <a:ext cx="1630575" cy="52322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400" dirty="0" smtClean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% </a:t>
                  </a:r>
                  <a:r>
                    <a:rPr lang="en-US" altLang="zh-CN" sz="1400" dirty="0" err="1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HvacBlowr_Ctrl</a:t>
                  </a:r>
                  <a:endParaRPr lang="en-US" altLang="zh-CN" sz="14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en-US" altLang="zh-CN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% </a:t>
                  </a:r>
                  <a:r>
                    <a:rPr lang="en-US" altLang="zh-CN" sz="1400" dirty="0" err="1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HvacBlowr_DD</a:t>
                  </a:r>
                  <a:endParaRPr lang="zh-CN" altLang="en-US" sz="14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8" name="组合 47"/>
              <p:cNvGrpSpPr/>
              <p:nvPr/>
            </p:nvGrpSpPr>
            <p:grpSpPr>
              <a:xfrm>
                <a:off x="6282984" y="1132384"/>
                <a:ext cx="1908212" cy="972108"/>
                <a:chOff x="6631465" y="1273496"/>
                <a:chExt cx="1908212" cy="972108"/>
              </a:xfrm>
            </p:grpSpPr>
            <p:sp>
              <p:nvSpPr>
                <p:cNvPr id="31" name="圆角矩形 45"/>
                <p:cNvSpPr/>
                <p:nvPr/>
              </p:nvSpPr>
              <p:spPr>
                <a:xfrm>
                  <a:off x="6631465" y="1273496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矩形 25"/>
                <p:cNvSpPr/>
                <p:nvPr/>
              </p:nvSpPr>
              <p:spPr>
                <a:xfrm>
                  <a:off x="6721649" y="1483079"/>
                  <a:ext cx="1727845" cy="30777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%</a:t>
                  </a:r>
                  <a:r>
                    <a:rPr lang="en-US" altLang="zh-CN" sz="1400" dirty="0" err="1" smtClean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HVACComCnvTx</a:t>
                  </a:r>
                  <a:endParaRPr lang="zh-CN" altLang="en-US" sz="14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22" name="直接箭头连接符 54"/>
            <p:cNvCxnSpPr>
              <a:stCxn id="44" idx="3"/>
              <a:endCxn id="40" idx="1"/>
            </p:cNvCxnSpPr>
            <p:nvPr/>
          </p:nvCxnSpPr>
          <p:spPr>
            <a:xfrm>
              <a:off x="2952614" y="1618438"/>
              <a:ext cx="666074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58"/>
            <p:cNvCxnSpPr>
              <a:stCxn id="40" idx="3"/>
              <a:endCxn id="31" idx="1"/>
            </p:cNvCxnSpPr>
            <p:nvPr/>
          </p:nvCxnSpPr>
          <p:spPr>
            <a:xfrm>
              <a:off x="5526900" y="1618438"/>
              <a:ext cx="666074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82" y="2068488"/>
            <a:ext cx="1752600" cy="333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946" y="1888468"/>
            <a:ext cx="1857375" cy="266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942" y="2140496"/>
            <a:ext cx="210502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186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32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架构文件输出</a:t>
              </a:r>
            </a:p>
          </p:txBody>
        </p:sp>
        <p:grpSp>
          <p:nvGrpSpPr>
            <p:cNvPr id="33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37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鼓风机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制及诊断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06420" y="3354770"/>
            <a:ext cx="6732748" cy="360040"/>
            <a:chOff x="1206420" y="3184612"/>
            <a:chExt cx="6732748" cy="360040"/>
          </a:xfrm>
        </p:grpSpPr>
        <p:sp>
          <p:nvSpPr>
            <p:cNvPr id="59" name="圆角矩形 58"/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Update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组合 64"/>
          <p:cNvGrpSpPr/>
          <p:nvPr/>
        </p:nvGrpSpPr>
        <p:grpSpPr>
          <a:xfrm>
            <a:off x="1206420" y="1996480"/>
            <a:ext cx="6732748" cy="360040"/>
            <a:chOff x="1206420" y="3184612"/>
            <a:chExt cx="6732748" cy="360040"/>
          </a:xfrm>
        </p:grpSpPr>
        <p:sp>
          <p:nvSpPr>
            <p:cNvPr id="66" name="圆角矩形 65"/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Base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68" name="直接连接符 67"/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249086"/>
              </p:ext>
            </p:extLst>
          </p:nvPr>
        </p:nvGraphicFramePr>
        <p:xfrm>
          <a:off x="6589018" y="3724672"/>
          <a:ext cx="915988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" name="Packager Shell Object" showAsIcon="1" r:id="rId3" imgW="915480" imgH="313200" progId="Package">
                  <p:embed/>
                </p:oleObj>
              </mc:Choice>
              <mc:Fallback>
                <p:oleObj name="Packager Shell Object" showAsIcon="1" r:id="rId3" imgW="91548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89018" y="3724672"/>
                        <a:ext cx="915988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" name="组合 59"/>
          <p:cNvGrpSpPr/>
          <p:nvPr/>
        </p:nvGrpSpPr>
        <p:grpSpPr>
          <a:xfrm>
            <a:off x="1080406" y="916360"/>
            <a:ext cx="7056784" cy="972108"/>
            <a:chOff x="1044402" y="1132384"/>
            <a:chExt cx="7056784" cy="972108"/>
          </a:xfrm>
        </p:grpSpPr>
        <p:grpSp>
          <p:nvGrpSpPr>
            <p:cNvPr id="43" name="组合 49"/>
            <p:cNvGrpSpPr/>
            <p:nvPr/>
          </p:nvGrpSpPr>
          <p:grpSpPr>
            <a:xfrm>
              <a:off x="1044402" y="1132384"/>
              <a:ext cx="7056784" cy="972108"/>
              <a:chOff x="1134412" y="1132384"/>
              <a:chExt cx="7056784" cy="972108"/>
            </a:xfrm>
          </p:grpSpPr>
          <p:grpSp>
            <p:nvGrpSpPr>
              <p:cNvPr id="47" name="组合 48"/>
              <p:cNvGrpSpPr/>
              <p:nvPr/>
            </p:nvGrpSpPr>
            <p:grpSpPr>
              <a:xfrm>
                <a:off x="1134412" y="1132384"/>
                <a:ext cx="1908212" cy="972108"/>
                <a:chOff x="1080406" y="1528428"/>
                <a:chExt cx="1908212" cy="972108"/>
              </a:xfrm>
            </p:grpSpPr>
            <p:sp>
              <p:nvSpPr>
                <p:cNvPr id="57" name="圆角矩形 40"/>
                <p:cNvSpPr/>
                <p:nvPr/>
              </p:nvSpPr>
              <p:spPr>
                <a:xfrm>
                  <a:off x="1080406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60" name="组合 36"/>
                <p:cNvGrpSpPr/>
                <p:nvPr/>
              </p:nvGrpSpPr>
              <p:grpSpPr>
                <a:xfrm>
                  <a:off x="1160170" y="1738011"/>
                  <a:ext cx="1748684" cy="552943"/>
                  <a:chOff x="1188491" y="1725762"/>
                  <a:chExt cx="1748684" cy="552943"/>
                </a:xfrm>
              </p:grpSpPr>
              <p:sp>
                <p:nvSpPr>
                  <p:cNvPr id="61" name="矩形 9"/>
                  <p:cNvSpPr/>
                  <p:nvPr/>
                </p:nvSpPr>
                <p:spPr>
                  <a:xfrm>
                    <a:off x="1188491" y="1725762"/>
                    <a:ext cx="1748684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1400" dirty="0" err="1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HVACComCnvRx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0" name="矩形 41"/>
                  <p:cNvSpPr/>
                  <p:nvPr/>
                </p:nvSpPr>
                <p:spPr>
                  <a:xfrm>
                    <a:off x="1318078" y="2032484"/>
                    <a:ext cx="1489510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000" dirty="0"/>
                      <a:t>CCU</a:t>
                    </a:r>
                    <a:r>
                      <a:rPr lang="zh-CN" altLang="en-US" sz="1000" dirty="0"/>
                      <a:t>控制信号接收处理</a:t>
                    </a:r>
                  </a:p>
                </p:txBody>
              </p:sp>
            </p:grpSp>
          </p:grpSp>
          <p:grpSp>
            <p:nvGrpSpPr>
              <p:cNvPr id="49" name="组合 46"/>
              <p:cNvGrpSpPr/>
              <p:nvPr/>
            </p:nvGrpSpPr>
            <p:grpSpPr>
              <a:xfrm>
                <a:off x="3708698" y="1132384"/>
                <a:ext cx="1908212" cy="972108"/>
                <a:chOff x="3744702" y="1528428"/>
                <a:chExt cx="1908212" cy="972108"/>
              </a:xfrm>
            </p:grpSpPr>
            <p:sp>
              <p:nvSpPr>
                <p:cNvPr id="55" name="圆角矩形 44"/>
                <p:cNvSpPr/>
                <p:nvPr/>
              </p:nvSpPr>
              <p:spPr>
                <a:xfrm>
                  <a:off x="3744702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矩形 24"/>
                <p:cNvSpPr/>
                <p:nvPr/>
              </p:nvSpPr>
              <p:spPr>
                <a:xfrm>
                  <a:off x="3883521" y="1738011"/>
                  <a:ext cx="1630575" cy="52322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400" dirty="0" smtClean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% </a:t>
                  </a:r>
                  <a:r>
                    <a:rPr lang="en-US" altLang="zh-CN" sz="1400" dirty="0" err="1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HvacBlowr_Ctrl</a:t>
                  </a:r>
                  <a:endParaRPr lang="en-US" altLang="zh-CN" sz="14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en-US" altLang="zh-CN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% </a:t>
                  </a:r>
                  <a:r>
                    <a:rPr lang="en-US" altLang="zh-CN" sz="1400" dirty="0" err="1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HvacBlowr_DD</a:t>
                  </a:r>
                  <a:endParaRPr lang="zh-CN" altLang="en-US" sz="14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组合 47"/>
              <p:cNvGrpSpPr/>
              <p:nvPr/>
            </p:nvGrpSpPr>
            <p:grpSpPr>
              <a:xfrm>
                <a:off x="6282984" y="1132384"/>
                <a:ext cx="1908212" cy="972108"/>
                <a:chOff x="6631465" y="1273496"/>
                <a:chExt cx="1908212" cy="972108"/>
              </a:xfrm>
            </p:grpSpPr>
            <p:sp>
              <p:nvSpPr>
                <p:cNvPr id="53" name="圆角矩形 45"/>
                <p:cNvSpPr/>
                <p:nvPr/>
              </p:nvSpPr>
              <p:spPr>
                <a:xfrm>
                  <a:off x="6631465" y="1273496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矩形 25"/>
                <p:cNvSpPr/>
                <p:nvPr/>
              </p:nvSpPr>
              <p:spPr>
                <a:xfrm>
                  <a:off x="6721649" y="1483079"/>
                  <a:ext cx="1727845" cy="30777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%</a:t>
                  </a:r>
                  <a:r>
                    <a:rPr lang="en-US" altLang="zh-CN" sz="1400" dirty="0" err="1" smtClean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HVACComCnvTx</a:t>
                  </a:r>
                  <a:endParaRPr lang="zh-CN" altLang="en-US" sz="14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45" name="直接箭头连接符 54"/>
            <p:cNvCxnSpPr>
              <a:stCxn id="57" idx="3"/>
              <a:endCxn id="55" idx="1"/>
            </p:cNvCxnSpPr>
            <p:nvPr/>
          </p:nvCxnSpPr>
          <p:spPr>
            <a:xfrm>
              <a:off x="2952614" y="1618438"/>
              <a:ext cx="666074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58"/>
            <p:cNvCxnSpPr>
              <a:stCxn id="55" idx="3"/>
              <a:endCxn id="53" idx="1"/>
            </p:cNvCxnSpPr>
            <p:nvPr/>
          </p:nvCxnSpPr>
          <p:spPr>
            <a:xfrm>
              <a:off x="5526900" y="1618438"/>
              <a:ext cx="666074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042433"/>
              </p:ext>
            </p:extLst>
          </p:nvPr>
        </p:nvGraphicFramePr>
        <p:xfrm>
          <a:off x="4716810" y="3868688"/>
          <a:ext cx="822325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" name="Packager Shell Object" showAsIcon="1" r:id="rId5" imgW="822600" imgH="313200" progId="Package">
                  <p:embed/>
                </p:oleObj>
              </mc:Choice>
              <mc:Fallback>
                <p:oleObj name="Packager Shell Object" showAsIcon="1" r:id="rId5" imgW="82260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6810" y="3868688"/>
                        <a:ext cx="822325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252195"/>
              </p:ext>
            </p:extLst>
          </p:nvPr>
        </p:nvGraphicFramePr>
        <p:xfrm>
          <a:off x="3852714" y="3868688"/>
          <a:ext cx="80010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3" name="Packager Shell Object" showAsIcon="1" r:id="rId7" imgW="799560" imgH="313200" progId="Package">
                  <p:embed/>
                </p:oleObj>
              </mc:Choice>
              <mc:Fallback>
                <p:oleObj name="Packager Shell Object" showAsIcon="1" r:id="rId7" imgW="79956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52714" y="3868688"/>
                        <a:ext cx="800100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060770"/>
              </p:ext>
            </p:extLst>
          </p:nvPr>
        </p:nvGraphicFramePr>
        <p:xfrm>
          <a:off x="1692474" y="3796680"/>
          <a:ext cx="92710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4" name="Packager Shell Object" showAsIcon="1" r:id="rId9" imgW="927000" imgH="313200" progId="Package">
                  <p:embed/>
                </p:oleObj>
              </mc:Choice>
              <mc:Fallback>
                <p:oleObj name="Packager Shell Object" showAsIcon="1" r:id="rId9" imgW="92700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92474" y="3796680"/>
                        <a:ext cx="927100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55619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32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详细设计</a:t>
              </a:r>
            </a:p>
          </p:txBody>
        </p:sp>
        <p:grpSp>
          <p:nvGrpSpPr>
            <p:cNvPr id="33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1206420" y="3354770"/>
            <a:ext cx="6732748" cy="360040"/>
            <a:chOff x="1206420" y="3184612"/>
            <a:chExt cx="6732748" cy="360040"/>
          </a:xfrm>
        </p:grpSpPr>
        <p:sp>
          <p:nvSpPr>
            <p:cNvPr id="56" name="圆角矩形 55"/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Update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58" name="直接连接符 57"/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组合 59"/>
          <p:cNvGrpSpPr/>
          <p:nvPr/>
        </p:nvGrpSpPr>
        <p:grpSpPr>
          <a:xfrm>
            <a:off x="1206420" y="1996480"/>
            <a:ext cx="6732748" cy="360040"/>
            <a:chOff x="1206420" y="3184612"/>
            <a:chExt cx="6732748" cy="360040"/>
          </a:xfrm>
        </p:grpSpPr>
        <p:sp>
          <p:nvSpPr>
            <p:cNvPr id="61" name="圆角矩形 60"/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Base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63" name="直接连接符 62"/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组合 64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66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鼓风机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制及诊断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组合 59"/>
          <p:cNvGrpSpPr/>
          <p:nvPr/>
        </p:nvGrpSpPr>
        <p:grpSpPr>
          <a:xfrm>
            <a:off x="828378" y="916360"/>
            <a:ext cx="7056784" cy="972108"/>
            <a:chOff x="1044402" y="1132384"/>
            <a:chExt cx="7056784" cy="972108"/>
          </a:xfrm>
        </p:grpSpPr>
        <p:grpSp>
          <p:nvGrpSpPr>
            <p:cNvPr id="37" name="组合 49"/>
            <p:cNvGrpSpPr/>
            <p:nvPr/>
          </p:nvGrpSpPr>
          <p:grpSpPr>
            <a:xfrm>
              <a:off x="1044402" y="1132384"/>
              <a:ext cx="7056784" cy="972108"/>
              <a:chOff x="1134412" y="1132384"/>
              <a:chExt cx="7056784" cy="972108"/>
            </a:xfrm>
          </p:grpSpPr>
          <p:grpSp>
            <p:nvGrpSpPr>
              <p:cNvPr id="40" name="组合 48"/>
              <p:cNvGrpSpPr/>
              <p:nvPr/>
            </p:nvGrpSpPr>
            <p:grpSpPr>
              <a:xfrm>
                <a:off x="1134412" y="1132384"/>
                <a:ext cx="1908212" cy="972108"/>
                <a:chOff x="1080406" y="1528428"/>
                <a:chExt cx="1908212" cy="972108"/>
              </a:xfrm>
            </p:grpSpPr>
            <p:sp>
              <p:nvSpPr>
                <p:cNvPr id="47" name="圆角矩形 40"/>
                <p:cNvSpPr/>
                <p:nvPr/>
              </p:nvSpPr>
              <p:spPr>
                <a:xfrm>
                  <a:off x="1080406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8" name="组合 36"/>
                <p:cNvGrpSpPr/>
                <p:nvPr/>
              </p:nvGrpSpPr>
              <p:grpSpPr>
                <a:xfrm>
                  <a:off x="1160170" y="1738011"/>
                  <a:ext cx="1748684" cy="552943"/>
                  <a:chOff x="1188491" y="1725762"/>
                  <a:chExt cx="1748684" cy="552943"/>
                </a:xfrm>
              </p:grpSpPr>
              <p:sp>
                <p:nvSpPr>
                  <p:cNvPr id="49" name="矩形 9"/>
                  <p:cNvSpPr/>
                  <p:nvPr/>
                </p:nvSpPr>
                <p:spPr>
                  <a:xfrm>
                    <a:off x="1188491" y="1725762"/>
                    <a:ext cx="1748684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1400" dirty="0" err="1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HVACComCnvRx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0" name="矩形 41"/>
                  <p:cNvSpPr/>
                  <p:nvPr/>
                </p:nvSpPr>
                <p:spPr>
                  <a:xfrm>
                    <a:off x="1318078" y="2032484"/>
                    <a:ext cx="1489510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000" dirty="0"/>
                      <a:t>CCU</a:t>
                    </a:r>
                    <a:r>
                      <a:rPr lang="zh-CN" altLang="en-US" sz="1000" dirty="0"/>
                      <a:t>控制信号接收处理</a:t>
                    </a:r>
                  </a:p>
                </p:txBody>
              </p:sp>
            </p:grpSp>
          </p:grpSp>
          <p:grpSp>
            <p:nvGrpSpPr>
              <p:cNvPr id="41" name="组合 46"/>
              <p:cNvGrpSpPr/>
              <p:nvPr/>
            </p:nvGrpSpPr>
            <p:grpSpPr>
              <a:xfrm>
                <a:off x="3708698" y="1132384"/>
                <a:ext cx="1908212" cy="972108"/>
                <a:chOff x="3744702" y="1528428"/>
                <a:chExt cx="1908212" cy="972108"/>
              </a:xfrm>
            </p:grpSpPr>
            <p:sp>
              <p:nvSpPr>
                <p:cNvPr id="45" name="圆角矩形 44"/>
                <p:cNvSpPr/>
                <p:nvPr/>
              </p:nvSpPr>
              <p:spPr>
                <a:xfrm>
                  <a:off x="3744702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矩形 24"/>
                <p:cNvSpPr/>
                <p:nvPr/>
              </p:nvSpPr>
              <p:spPr>
                <a:xfrm>
                  <a:off x="3883521" y="1738011"/>
                  <a:ext cx="1630575" cy="52322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400" dirty="0" smtClean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% </a:t>
                  </a:r>
                  <a:r>
                    <a:rPr lang="en-US" altLang="zh-CN" sz="1400" dirty="0" err="1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HvacBlowr_Ctrl</a:t>
                  </a:r>
                  <a:endParaRPr lang="en-US" altLang="zh-CN" sz="14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en-US" altLang="zh-CN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% </a:t>
                  </a:r>
                  <a:r>
                    <a:rPr lang="en-US" altLang="zh-CN" sz="1400" dirty="0" err="1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HvacBlowr_DD</a:t>
                  </a:r>
                  <a:endParaRPr lang="zh-CN" altLang="en-US" sz="14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2" name="组合 47"/>
              <p:cNvGrpSpPr/>
              <p:nvPr/>
            </p:nvGrpSpPr>
            <p:grpSpPr>
              <a:xfrm>
                <a:off x="6282984" y="1132384"/>
                <a:ext cx="1908212" cy="972108"/>
                <a:chOff x="6631465" y="1273496"/>
                <a:chExt cx="1908212" cy="972108"/>
              </a:xfrm>
            </p:grpSpPr>
            <p:sp>
              <p:nvSpPr>
                <p:cNvPr id="43" name="圆角矩形 45"/>
                <p:cNvSpPr/>
                <p:nvPr/>
              </p:nvSpPr>
              <p:spPr>
                <a:xfrm>
                  <a:off x="6631465" y="1273496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矩形 25"/>
                <p:cNvSpPr/>
                <p:nvPr/>
              </p:nvSpPr>
              <p:spPr>
                <a:xfrm>
                  <a:off x="6721649" y="1483079"/>
                  <a:ext cx="1727845" cy="30777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%</a:t>
                  </a:r>
                  <a:r>
                    <a:rPr lang="en-US" altLang="zh-CN" sz="1400" dirty="0" err="1" smtClean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HVACComCnvTx</a:t>
                  </a:r>
                  <a:endParaRPr lang="zh-CN" altLang="en-US" sz="14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38" name="直接箭头连接符 54"/>
            <p:cNvCxnSpPr>
              <a:stCxn id="47" idx="3"/>
              <a:endCxn id="45" idx="1"/>
            </p:cNvCxnSpPr>
            <p:nvPr/>
          </p:nvCxnSpPr>
          <p:spPr>
            <a:xfrm>
              <a:off x="2952614" y="1618438"/>
              <a:ext cx="666074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58"/>
            <p:cNvCxnSpPr>
              <a:stCxn id="45" idx="3"/>
              <a:endCxn id="43" idx="1"/>
            </p:cNvCxnSpPr>
            <p:nvPr/>
          </p:nvCxnSpPr>
          <p:spPr>
            <a:xfrm>
              <a:off x="5526900" y="1618438"/>
              <a:ext cx="666074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544566"/>
              </p:ext>
            </p:extLst>
          </p:nvPr>
        </p:nvGraphicFramePr>
        <p:xfrm>
          <a:off x="1440446" y="3796680"/>
          <a:ext cx="79375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2" name="Packager Shell Object" showAsIcon="1" r:id="rId3" imgW="793800" imgH="313200" progId="Package">
                  <p:embed/>
                </p:oleObj>
              </mc:Choice>
              <mc:Fallback>
                <p:oleObj name="Packager Shell Object" showAsIcon="1" r:id="rId3" imgW="79380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0446" y="3796680"/>
                        <a:ext cx="793750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219213"/>
              </p:ext>
            </p:extLst>
          </p:nvPr>
        </p:nvGraphicFramePr>
        <p:xfrm>
          <a:off x="6913054" y="3868688"/>
          <a:ext cx="78740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3" name="Packager Shell Object" showAsIcon="1" r:id="rId5" imgW="788040" imgH="313200" progId="Package">
                  <p:embed/>
                </p:oleObj>
              </mc:Choice>
              <mc:Fallback>
                <p:oleObj name="Packager Shell Object" showAsIcon="1" r:id="rId5" imgW="78804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13054" y="3868688"/>
                        <a:ext cx="787400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0059701"/>
              </p:ext>
            </p:extLst>
          </p:nvPr>
        </p:nvGraphicFramePr>
        <p:xfrm>
          <a:off x="4428778" y="3796680"/>
          <a:ext cx="695325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4" name="Packager Shell Object" showAsIcon="1" r:id="rId7" imgW="695160" imgH="313200" progId="Package">
                  <p:embed/>
                </p:oleObj>
              </mc:Choice>
              <mc:Fallback>
                <p:oleObj name="Packager Shell Object" showAsIcon="1" r:id="rId7" imgW="69516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28778" y="3796680"/>
                        <a:ext cx="695325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2427877"/>
              </p:ext>
            </p:extLst>
          </p:nvPr>
        </p:nvGraphicFramePr>
        <p:xfrm>
          <a:off x="3672694" y="3868688"/>
          <a:ext cx="671513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5" name="Packager Shell Object" showAsIcon="1" r:id="rId9" imgW="672120" imgH="313200" progId="Package">
                  <p:embed/>
                </p:oleObj>
              </mc:Choice>
              <mc:Fallback>
                <p:oleObj name="Packager Shell Object" showAsIcon="1" r:id="rId9" imgW="67212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72694" y="3868688"/>
                        <a:ext cx="671513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71438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6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7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9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14229" y="520316"/>
            <a:ext cx="3798525" cy="495007"/>
            <a:chOff x="414229" y="520316"/>
            <a:chExt cx="3798525" cy="495007"/>
          </a:xfrm>
        </p:grpSpPr>
        <p:sp>
          <p:nvSpPr>
            <p:cNvPr id="33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鼓风机控制及诊断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78846"/>
          <a:stretch/>
        </p:blipFill>
        <p:spPr>
          <a:xfrm>
            <a:off x="2952614" y="2177684"/>
            <a:ext cx="5293031" cy="396044"/>
          </a:xfrm>
          <a:prstGeom prst="rect">
            <a:avLst/>
          </a:prstGeom>
        </p:spPr>
      </p:pic>
      <p:sp>
        <p:nvSpPr>
          <p:cNvPr id="15" name="圆角矩形 40"/>
          <p:cNvSpPr/>
          <p:nvPr/>
        </p:nvSpPr>
        <p:spPr>
          <a:xfrm>
            <a:off x="360326" y="1852464"/>
            <a:ext cx="1908212" cy="97210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矩形 41"/>
          <p:cNvSpPr/>
          <p:nvPr/>
        </p:nvSpPr>
        <p:spPr>
          <a:xfrm>
            <a:off x="612354" y="2320516"/>
            <a:ext cx="14895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/>
              <a:t>CCU</a:t>
            </a:r>
            <a:r>
              <a:rPr lang="zh-CN" altLang="en-US" sz="1000" dirty="0"/>
              <a:t>控制信号接收处理</a:t>
            </a:r>
          </a:p>
        </p:txBody>
      </p:sp>
      <p:sp>
        <p:nvSpPr>
          <p:cNvPr id="21" name="矩形 9"/>
          <p:cNvSpPr/>
          <p:nvPr/>
        </p:nvSpPr>
        <p:spPr>
          <a:xfrm>
            <a:off x="468338" y="2032484"/>
            <a:ext cx="1748684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4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HVACComCnvRx</a:t>
            </a:r>
            <a:endParaRPr lang="zh-CN" altLang="en-US" sz="14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3722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6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7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9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14229" y="520316"/>
            <a:ext cx="3798525" cy="495007"/>
            <a:chOff x="414229" y="520316"/>
            <a:chExt cx="3798525" cy="495007"/>
          </a:xfrm>
        </p:grpSpPr>
        <p:sp>
          <p:nvSpPr>
            <p:cNvPr id="33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鼓风机控制及诊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en-US" altLang="zh-CN" sz="1400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HvacBlowr_DD</a:t>
              </a:r>
              <a:endPara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486" y="1060376"/>
            <a:ext cx="6961992" cy="3060340"/>
          </a:xfrm>
          <a:prstGeom prst="rect">
            <a:avLst/>
          </a:prstGeom>
        </p:spPr>
      </p:pic>
      <p:grpSp>
        <p:nvGrpSpPr>
          <p:cNvPr id="22" name="组合 41"/>
          <p:cNvGrpSpPr/>
          <p:nvPr/>
        </p:nvGrpSpPr>
        <p:grpSpPr>
          <a:xfrm>
            <a:off x="468338" y="3724672"/>
            <a:ext cx="4608004" cy="360040"/>
            <a:chOff x="4212754" y="1888468"/>
            <a:chExt cx="4608004" cy="360040"/>
          </a:xfrm>
        </p:grpSpPr>
        <p:sp>
          <p:nvSpPr>
            <p:cNvPr id="23" name="圆角矩形 42"/>
            <p:cNvSpPr/>
            <p:nvPr/>
          </p:nvSpPr>
          <p:spPr>
            <a:xfrm>
              <a:off x="4212754" y="1888468"/>
              <a:ext cx="72008" cy="360040"/>
            </a:xfrm>
            <a:prstGeom prst="roundRect">
              <a:avLst>
                <a:gd name="adj" fmla="val 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500"/>
                </a:spcBef>
                <a:buFontTx/>
                <a:buNone/>
              </a:pPr>
              <a:endParaRPr lang="en-US" altLang="zh-CN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矩形 43"/>
            <p:cNvSpPr/>
            <p:nvPr/>
          </p:nvSpPr>
          <p:spPr>
            <a:xfrm>
              <a:off x="4248758" y="1917614"/>
              <a:ext cx="4572000" cy="3231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25000"/>
                </a:lnSpc>
                <a:spcBef>
                  <a:spcPts val="500"/>
                </a:spcBef>
              </a:pPr>
              <a:r>
                <a:rPr lang="zh-CN" altLang="en-US" sz="1200" dirty="0">
                  <a:solidFill>
                    <a:srgbClr val="AC2834"/>
                  </a:solidFill>
                </a:rPr>
                <a:t>根据不同</a:t>
              </a:r>
              <a:r>
                <a:rPr lang="zh-CN" altLang="en-US" sz="1200" dirty="0" smtClean="0">
                  <a:solidFill>
                    <a:srgbClr val="AC2834"/>
                  </a:solidFill>
                </a:rPr>
                <a:t>的</a:t>
              </a:r>
              <a:r>
                <a:rPr lang="zh-CN" altLang="en-US" sz="1200" dirty="0">
                  <a:solidFill>
                    <a:srgbClr val="AC2834"/>
                  </a:solidFill>
                </a:rPr>
                <a:t>鼓风机</a:t>
              </a:r>
              <a:r>
                <a:rPr lang="zh-CN" altLang="en-US" sz="1200" dirty="0" smtClean="0">
                  <a:solidFill>
                    <a:srgbClr val="AC2834"/>
                  </a:solidFill>
                </a:rPr>
                <a:t>配置类型选择驱动方式</a:t>
              </a:r>
              <a:endParaRPr lang="zh-CN" altLang="en-US" sz="1200" dirty="0">
                <a:solidFill>
                  <a:srgbClr val="AC2834"/>
                </a:solidFill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2196530" y="1060376"/>
            <a:ext cx="1656184" cy="54006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TextBox 17"/>
          <p:cNvSpPr txBox="1"/>
          <p:nvPr/>
        </p:nvSpPr>
        <p:spPr>
          <a:xfrm>
            <a:off x="7165082" y="1319654"/>
            <a:ext cx="1368152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 smtClean="0">
                <a:solidFill>
                  <a:srgbClr val="FF0000"/>
                </a:solidFill>
              </a:rPr>
              <a:t>PWM</a:t>
            </a:r>
            <a:r>
              <a:rPr lang="zh-CN" altLang="en-US" sz="1200" dirty="0" smtClean="0">
                <a:solidFill>
                  <a:srgbClr val="FF0000"/>
                </a:solidFill>
              </a:rPr>
              <a:t>控制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57070" y="2675078"/>
            <a:ext cx="1368152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线性电压控制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4167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518" y="1420416"/>
            <a:ext cx="6048672" cy="1970296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6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7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9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14229" y="520316"/>
            <a:ext cx="3798525" cy="495007"/>
            <a:chOff x="414229" y="520316"/>
            <a:chExt cx="3798525" cy="495007"/>
          </a:xfrm>
        </p:grpSpPr>
        <p:sp>
          <p:nvSpPr>
            <p:cNvPr id="33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鼓风机控制及诊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en-US" altLang="zh-CN" sz="1400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HvacBlowr_DD</a:t>
              </a:r>
              <a:endPara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5364882" y="1816460"/>
            <a:ext cx="2808312" cy="68407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49058" y="1384412"/>
            <a:ext cx="864096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频率调节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05042" y="3436640"/>
            <a:ext cx="136815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 smtClean="0">
                <a:solidFill>
                  <a:srgbClr val="FF0000"/>
                </a:solidFill>
              </a:rPr>
              <a:t>PWM</a:t>
            </a:r>
            <a:r>
              <a:rPr lang="zh-CN" altLang="en-US" sz="1200" dirty="0">
                <a:solidFill>
                  <a:srgbClr val="FF0000"/>
                </a:solidFill>
              </a:rPr>
              <a:t>输</a:t>
            </a:r>
            <a:r>
              <a:rPr lang="zh-CN" altLang="en-US" sz="1200" dirty="0" smtClean="0">
                <a:solidFill>
                  <a:srgbClr val="FF0000"/>
                </a:solidFill>
              </a:rPr>
              <a:t>出设置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364882" y="2572544"/>
            <a:ext cx="2808312" cy="68407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7092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6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7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9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14229" y="520316"/>
            <a:ext cx="3798525" cy="495007"/>
            <a:chOff x="414229" y="520316"/>
            <a:chExt cx="3798525" cy="495007"/>
          </a:xfrm>
        </p:grpSpPr>
        <p:sp>
          <p:nvSpPr>
            <p:cNvPr id="33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鼓风机控制及诊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en-US" altLang="zh-CN" sz="1400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HvacBlowr_DD</a:t>
              </a:r>
              <a:endPara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406" y="1672444"/>
            <a:ext cx="7249219" cy="171318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328878" y="1528428"/>
            <a:ext cx="2808312" cy="68407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13054" y="1096380"/>
            <a:ext cx="864096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鼓风</a:t>
            </a:r>
            <a:r>
              <a:rPr lang="zh-CN" altLang="en-US" sz="1200" dirty="0" smtClean="0">
                <a:solidFill>
                  <a:srgbClr val="FF0000"/>
                </a:solidFill>
              </a:rPr>
              <a:t>机使能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69038" y="3148608"/>
            <a:ext cx="136815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 smtClean="0">
                <a:solidFill>
                  <a:srgbClr val="FF0000"/>
                </a:solidFill>
              </a:rPr>
              <a:t>PWM</a:t>
            </a:r>
            <a:r>
              <a:rPr lang="zh-CN" altLang="en-US" sz="1200" dirty="0">
                <a:solidFill>
                  <a:srgbClr val="FF0000"/>
                </a:solidFill>
              </a:rPr>
              <a:t>输</a:t>
            </a:r>
            <a:r>
              <a:rPr lang="zh-CN" altLang="en-US" sz="1200" dirty="0" smtClean="0">
                <a:solidFill>
                  <a:srgbClr val="FF0000"/>
                </a:solidFill>
              </a:rPr>
              <a:t>出设置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28878" y="2284512"/>
            <a:ext cx="2808312" cy="68407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3598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594" y="232284"/>
            <a:ext cx="5621155" cy="4433367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6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7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9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33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鼓风机控制及诊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en-US" altLang="zh-CN" sz="1400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HvacBlowr_Ctrl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组合 41"/>
          <p:cNvGrpSpPr/>
          <p:nvPr/>
        </p:nvGrpSpPr>
        <p:grpSpPr>
          <a:xfrm>
            <a:off x="468338" y="3688668"/>
            <a:ext cx="4608004" cy="360040"/>
            <a:chOff x="4212754" y="1888468"/>
            <a:chExt cx="4608004" cy="360040"/>
          </a:xfrm>
        </p:grpSpPr>
        <p:sp>
          <p:nvSpPr>
            <p:cNvPr id="23" name="圆角矩形 42"/>
            <p:cNvSpPr/>
            <p:nvPr/>
          </p:nvSpPr>
          <p:spPr>
            <a:xfrm>
              <a:off x="4212754" y="1888468"/>
              <a:ext cx="72008" cy="360040"/>
            </a:xfrm>
            <a:prstGeom prst="roundRect">
              <a:avLst>
                <a:gd name="adj" fmla="val 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500"/>
                </a:spcBef>
                <a:buFontTx/>
                <a:buNone/>
              </a:pPr>
              <a:endParaRPr lang="en-US" altLang="zh-CN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矩形 43"/>
            <p:cNvSpPr/>
            <p:nvPr/>
          </p:nvSpPr>
          <p:spPr>
            <a:xfrm>
              <a:off x="4248758" y="1917614"/>
              <a:ext cx="4572000" cy="30174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25000"/>
                </a:lnSpc>
                <a:spcBef>
                  <a:spcPts val="500"/>
                </a:spcBef>
              </a:pPr>
              <a:r>
                <a:rPr lang="zh-CN" altLang="en-US" sz="1200" dirty="0">
                  <a:solidFill>
                    <a:srgbClr val="AC2834"/>
                  </a:solidFill>
                </a:rPr>
                <a:t>根据不同的车型配置使</a:t>
              </a:r>
              <a:r>
                <a:rPr lang="zh-CN" altLang="en-US" sz="1200" dirty="0" smtClean="0">
                  <a:solidFill>
                    <a:srgbClr val="AC2834"/>
                  </a:solidFill>
                </a:rPr>
                <a:t>能</a:t>
              </a:r>
              <a:r>
                <a:rPr lang="zh-CN" altLang="en-US" sz="1200" dirty="0">
                  <a:solidFill>
                    <a:srgbClr val="AC2834"/>
                  </a:solidFill>
                </a:rPr>
                <a:t>传感</a:t>
              </a:r>
              <a:r>
                <a:rPr lang="zh-CN" altLang="en-US" sz="1200" dirty="0" smtClean="0">
                  <a:solidFill>
                    <a:srgbClr val="AC2834"/>
                  </a:solidFill>
                </a:rPr>
                <a:t>器驱动</a:t>
              </a:r>
              <a:endParaRPr lang="zh-CN" altLang="en-US" sz="1200" dirty="0">
                <a:solidFill>
                  <a:srgbClr val="AC2834"/>
                </a:solidFill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2376550" y="2212504"/>
            <a:ext cx="1656184" cy="54006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TextBox 17"/>
          <p:cNvSpPr txBox="1"/>
          <p:nvPr/>
        </p:nvSpPr>
        <p:spPr>
          <a:xfrm>
            <a:off x="7200578" y="2403522"/>
            <a:ext cx="1368152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 smtClean="0">
                <a:solidFill>
                  <a:srgbClr val="FF0000"/>
                </a:solidFill>
              </a:rPr>
              <a:t>PWM</a:t>
            </a:r>
            <a:r>
              <a:rPr lang="zh-CN" altLang="en-US" sz="1200" dirty="0" smtClean="0">
                <a:solidFill>
                  <a:srgbClr val="FF0000"/>
                </a:solidFill>
              </a:rPr>
              <a:t>控制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92566" y="3758946"/>
            <a:ext cx="1368152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线性电压控制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3356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678" y="520316"/>
            <a:ext cx="4824536" cy="3981172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6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7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9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14229" y="520316"/>
            <a:ext cx="3798525" cy="495007"/>
            <a:chOff x="414229" y="520316"/>
            <a:chExt cx="3798525" cy="495007"/>
          </a:xfrm>
        </p:grpSpPr>
        <p:sp>
          <p:nvSpPr>
            <p:cNvPr id="33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鼓风机控制及诊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r>
                <a:rPr lang="en-US" altLang="zh-CN" sz="1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en-US" altLang="zh-CN" sz="1400" dirty="0" err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HvacBlowr_Ctrl</a:t>
              </a:r>
              <a:endPara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13926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998" y="124272"/>
            <a:ext cx="2193532" cy="307777"/>
            <a:chOff x="2998" y="124272"/>
            <a:chExt cx="2193532" cy="307777"/>
          </a:xfrm>
        </p:grpSpPr>
        <p:sp>
          <p:nvSpPr>
            <p:cNvPr id="2" name="TextBox 1"/>
            <p:cNvSpPr txBox="1"/>
            <p:nvPr/>
          </p:nvSpPr>
          <p:spPr>
            <a:xfrm>
              <a:off x="648358" y="124272"/>
              <a:ext cx="154817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原始需求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9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温度传感器控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制及诊断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8298" y="1420416"/>
            <a:ext cx="4896544" cy="3312368"/>
            <a:chOff x="1044402" y="1708448"/>
            <a:chExt cx="4068452" cy="2952328"/>
          </a:xfrm>
        </p:grpSpPr>
        <p:sp>
          <p:nvSpPr>
            <p:cNvPr id="28" name="圆角矩形 27"/>
            <p:cNvSpPr/>
            <p:nvPr/>
          </p:nvSpPr>
          <p:spPr>
            <a:xfrm>
              <a:off x="1044402" y="1708448"/>
              <a:ext cx="4068452" cy="2916324"/>
            </a:xfrm>
            <a:prstGeom prst="roundRect">
              <a:avLst>
                <a:gd name="adj" fmla="val 3500"/>
              </a:avLst>
            </a:prstGeom>
            <a:solidFill>
              <a:srgbClr val="3F136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1044402" y="1744452"/>
              <a:ext cx="4068452" cy="2916324"/>
            </a:xfrm>
            <a:prstGeom prst="roundRect">
              <a:avLst>
                <a:gd name="adj" fmla="val 3500"/>
              </a:avLst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040846" y="1420416"/>
            <a:ext cx="3996444" cy="3312368"/>
            <a:chOff x="1044402" y="1708448"/>
            <a:chExt cx="4068452" cy="2952328"/>
          </a:xfrm>
        </p:grpSpPr>
        <p:sp>
          <p:nvSpPr>
            <p:cNvPr id="43" name="圆角矩形 42"/>
            <p:cNvSpPr/>
            <p:nvPr/>
          </p:nvSpPr>
          <p:spPr>
            <a:xfrm>
              <a:off x="1044402" y="1708448"/>
              <a:ext cx="4068452" cy="2916324"/>
            </a:xfrm>
            <a:prstGeom prst="roundRect">
              <a:avLst>
                <a:gd name="adj" fmla="val 3500"/>
              </a:avLst>
            </a:prstGeom>
            <a:solidFill>
              <a:srgbClr val="3F136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1044402" y="1744452"/>
              <a:ext cx="4068452" cy="2916324"/>
            </a:xfrm>
            <a:prstGeom prst="roundRect">
              <a:avLst>
                <a:gd name="adj" fmla="val 3500"/>
              </a:avLst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8" y="1996480"/>
            <a:ext cx="4889434" cy="900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10" y="3112604"/>
            <a:ext cx="4680520" cy="1051268"/>
          </a:xfrm>
          <a:prstGeom prst="rect">
            <a:avLst/>
          </a:prstGeom>
        </p:spPr>
      </p:pic>
      <p:grpSp>
        <p:nvGrpSpPr>
          <p:cNvPr id="35" name="组合 32"/>
          <p:cNvGrpSpPr/>
          <p:nvPr/>
        </p:nvGrpSpPr>
        <p:grpSpPr>
          <a:xfrm>
            <a:off x="216310" y="1564432"/>
            <a:ext cx="3798525" cy="215444"/>
            <a:chOff x="414229" y="520316"/>
            <a:chExt cx="3798525" cy="215444"/>
          </a:xfrm>
        </p:grpSpPr>
        <p:sp>
          <p:nvSpPr>
            <p:cNvPr id="3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后车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内温度传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感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器控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制及诊断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850" y="2356520"/>
            <a:ext cx="3787862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220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706" y="520316"/>
            <a:ext cx="4512855" cy="389957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6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7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9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14229" y="520316"/>
            <a:ext cx="3798525" cy="495007"/>
            <a:chOff x="414229" y="520316"/>
            <a:chExt cx="3798525" cy="495007"/>
          </a:xfrm>
        </p:grpSpPr>
        <p:sp>
          <p:nvSpPr>
            <p:cNvPr id="33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鼓风机控制及诊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r>
                <a:rPr lang="en-US" altLang="zh-CN" sz="1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en-US" altLang="zh-CN" sz="1400" dirty="0" err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HvacBlowr_Ctrl</a:t>
              </a:r>
              <a:endPara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22006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16000" y="216021"/>
            <a:ext cx="8231294" cy="4339505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6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标题宋体</a:t>
            </a:r>
            <a:r>
              <a:rPr lang="en-US" altLang="zh-CN" sz="6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6000" cap="all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黑体</a:t>
            </a:r>
            <a:r>
              <a:rPr lang="en-US" altLang="zh-CN" sz="6000" cap="all" dirty="0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60</a:t>
            </a:r>
            <a:r>
              <a:rPr lang="en-US" altLang="zh-CN" sz="8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/>
            </a:r>
            <a:br>
              <a:rPr lang="en-US" altLang="zh-CN" sz="8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</a:br>
            <a:r>
              <a:rPr lang="zh-CN" altLang="en-US" sz="4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副标题宋体</a:t>
            </a:r>
            <a:r>
              <a:rPr lang="en-US" altLang="zh-CN" sz="4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4000" cap="all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黑体</a:t>
            </a:r>
            <a:r>
              <a:rPr lang="en-US" altLang="zh-CN" sz="4000" cap="all" dirty="0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40</a:t>
            </a:r>
            <a:endParaRPr lang="en-US" sz="4000" cap="all" dirty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Untertitel 2" hidden="1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0" y="0"/>
            <a:ext cx="1058824" cy="105893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00">
              <a:solidFill>
                <a:srgbClr val="000000"/>
              </a:solidFill>
            </a:endParaRPr>
          </a:p>
        </p:txBody>
      </p:sp>
      <p:pic>
        <p:nvPicPr>
          <p:cNvPr id="6" name="Grafik 5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117" cy="5145352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el 1"/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1728478" y="1708448"/>
            <a:ext cx="568863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2pPr>
            <a:lvl3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3pPr>
            <a:lvl4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4pPr>
            <a:lvl5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5pPr>
            <a:lvl6pPr marL="381108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6pPr>
            <a:lvl7pPr marL="761687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7pPr>
            <a:lvl8pPr marL="1142794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8pPr>
            <a:lvl9pPr marL="1523902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000" kern="0" cap="all" dirty="0">
                <a:solidFill>
                  <a:srgbClr val="FFFFFF"/>
                </a:solidFill>
                <a:ea typeface="微软雅黑" panose="020B0503020204020204" pitchFamily="34" charset="-122"/>
              </a:rPr>
              <a:t>GAC </a:t>
            </a:r>
            <a:r>
              <a:rPr lang="en-US" altLang="zh-CN" sz="4000" kern="0" cap="all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ZCU </a:t>
            </a:r>
            <a:r>
              <a:rPr lang="zh-CN" altLang="en-US" sz="4000" kern="0" cap="all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混合风门控制</a:t>
            </a:r>
            <a:endParaRPr lang="en-US" altLang="zh-CN" sz="4000" kern="0" cap="all" dirty="0" smtClean="0">
              <a:solidFill>
                <a:srgbClr val="FFFFFF"/>
              </a:solidFill>
              <a:ea typeface="微软雅黑" panose="020B0503020204020204" pitchFamily="34" charset="-122"/>
            </a:endParaRPr>
          </a:p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000" kern="0" cap="all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升级</a:t>
            </a:r>
            <a:r>
              <a:rPr lang="zh-CN" altLang="en-US" sz="4000" kern="0" cap="all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r>
              <a:rPr lang="zh-CN" altLang="en-US" sz="4000" kern="0" cap="all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endParaRPr lang="en-US" altLang="zh-CN" sz="4000" kern="0" cap="all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97922" y="2644552"/>
            <a:ext cx="3749744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kern="0" cap="all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en-US" altLang="zh-CN" sz="3600" kern="0" cap="all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</a:t>
            </a:r>
            <a:r>
              <a:rPr lang="en-US" altLang="zh-CN" sz="3600" kern="0" cap="all" spc="60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1019</a:t>
            </a:r>
            <a:r>
              <a:rPr lang="en-US" altLang="zh-CN" sz="3600" kern="0" cap="all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——</a:t>
            </a:r>
            <a:endParaRPr lang="en-US" altLang="zh-CN" sz="3600" kern="0" cap="all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73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998" y="124272"/>
            <a:ext cx="2193532" cy="307777"/>
            <a:chOff x="2998" y="124272"/>
            <a:chExt cx="2193532" cy="307777"/>
          </a:xfrm>
        </p:grpSpPr>
        <p:sp>
          <p:nvSpPr>
            <p:cNvPr id="2" name="TextBox 1"/>
            <p:cNvSpPr txBox="1"/>
            <p:nvPr/>
          </p:nvSpPr>
          <p:spPr>
            <a:xfrm>
              <a:off x="648358" y="124272"/>
              <a:ext cx="154817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原始需求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9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混合风门控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制及诊断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448558" y="736340"/>
            <a:ext cx="5688632" cy="3708412"/>
            <a:chOff x="1044402" y="1708448"/>
            <a:chExt cx="4068452" cy="2952328"/>
          </a:xfrm>
        </p:grpSpPr>
        <p:sp>
          <p:nvSpPr>
            <p:cNvPr id="28" name="圆角矩形 27"/>
            <p:cNvSpPr/>
            <p:nvPr/>
          </p:nvSpPr>
          <p:spPr>
            <a:xfrm>
              <a:off x="1044402" y="1708448"/>
              <a:ext cx="4068452" cy="2916324"/>
            </a:xfrm>
            <a:prstGeom prst="roundRect">
              <a:avLst>
                <a:gd name="adj" fmla="val 3500"/>
              </a:avLst>
            </a:prstGeom>
            <a:solidFill>
              <a:srgbClr val="3F136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1044402" y="1744452"/>
              <a:ext cx="4068452" cy="2916324"/>
            </a:xfrm>
            <a:prstGeom prst="roundRect">
              <a:avLst>
                <a:gd name="adj" fmla="val 3500"/>
              </a:avLst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590" y="880356"/>
            <a:ext cx="5256584" cy="4589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94" y="1348408"/>
            <a:ext cx="4392488" cy="144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586" y="2788568"/>
            <a:ext cx="4968552" cy="149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062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998" y="124272"/>
            <a:ext cx="2193532" cy="307777"/>
            <a:chOff x="2998" y="124272"/>
            <a:chExt cx="2193532" cy="307777"/>
          </a:xfrm>
        </p:grpSpPr>
        <p:sp>
          <p:nvSpPr>
            <p:cNvPr id="2" name="TextBox 1"/>
            <p:cNvSpPr txBox="1"/>
            <p:nvPr/>
          </p:nvSpPr>
          <p:spPr>
            <a:xfrm>
              <a:off x="648358" y="124272"/>
              <a:ext cx="154817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原始需求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9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混合风门控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制及诊断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492674" y="0"/>
            <a:ext cx="4428492" cy="4696780"/>
            <a:chOff x="1044402" y="1708448"/>
            <a:chExt cx="4068452" cy="2952328"/>
          </a:xfrm>
        </p:grpSpPr>
        <p:sp>
          <p:nvSpPr>
            <p:cNvPr id="28" name="圆角矩形 27"/>
            <p:cNvSpPr/>
            <p:nvPr/>
          </p:nvSpPr>
          <p:spPr>
            <a:xfrm>
              <a:off x="1044402" y="1708448"/>
              <a:ext cx="4068452" cy="2916324"/>
            </a:xfrm>
            <a:prstGeom prst="roundRect">
              <a:avLst>
                <a:gd name="adj" fmla="val 3500"/>
              </a:avLst>
            </a:prstGeom>
            <a:solidFill>
              <a:srgbClr val="3F136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1044402" y="1744452"/>
              <a:ext cx="4068452" cy="2916324"/>
            </a:xfrm>
            <a:prstGeom prst="roundRect">
              <a:avLst>
                <a:gd name="adj" fmla="val 3500"/>
              </a:avLst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6" name="图片 7">
            <a:extLst>
              <a:ext uri="{FF2B5EF4-FFF2-40B4-BE49-F238E27FC236}">
                <a16:creationId xmlns:a16="http://schemas.microsoft.com/office/drawing/2014/main" id="{00000000-0008-0000-0000-000008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690" y="88268"/>
            <a:ext cx="4356484" cy="449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062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27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需求分解及架构设计</a:t>
              </a:r>
            </a:p>
          </p:txBody>
        </p:sp>
        <p:grpSp>
          <p:nvGrpSpPr>
            <p:cNvPr id="29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0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288318" y="556320"/>
            <a:ext cx="3798525" cy="215444"/>
            <a:chOff x="414229" y="520316"/>
            <a:chExt cx="3798525" cy="215444"/>
          </a:xfrm>
        </p:grpSpPr>
        <p:sp>
          <p:nvSpPr>
            <p:cNvPr id="34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混合风门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制及诊断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组合 59"/>
          <p:cNvGrpSpPr/>
          <p:nvPr/>
        </p:nvGrpSpPr>
        <p:grpSpPr>
          <a:xfrm>
            <a:off x="828378" y="916360"/>
            <a:ext cx="7056784" cy="972108"/>
            <a:chOff x="1044402" y="1132384"/>
            <a:chExt cx="7056784" cy="972108"/>
          </a:xfrm>
        </p:grpSpPr>
        <p:grpSp>
          <p:nvGrpSpPr>
            <p:cNvPr id="21" name="组合 49"/>
            <p:cNvGrpSpPr/>
            <p:nvPr/>
          </p:nvGrpSpPr>
          <p:grpSpPr>
            <a:xfrm>
              <a:off x="1044402" y="1132384"/>
              <a:ext cx="7056784" cy="972108"/>
              <a:chOff x="1134412" y="1132384"/>
              <a:chExt cx="7056784" cy="972108"/>
            </a:xfrm>
          </p:grpSpPr>
          <p:grpSp>
            <p:nvGrpSpPr>
              <p:cNvPr id="25" name="组合 48"/>
              <p:cNvGrpSpPr/>
              <p:nvPr/>
            </p:nvGrpSpPr>
            <p:grpSpPr>
              <a:xfrm>
                <a:off x="1134412" y="1132384"/>
                <a:ext cx="1908212" cy="972108"/>
                <a:chOff x="1080406" y="1528428"/>
                <a:chExt cx="1908212" cy="972108"/>
              </a:xfrm>
            </p:grpSpPr>
            <p:sp>
              <p:nvSpPr>
                <p:cNvPr id="44" name="圆角矩形 40"/>
                <p:cNvSpPr/>
                <p:nvPr/>
              </p:nvSpPr>
              <p:spPr>
                <a:xfrm>
                  <a:off x="1080406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5" name="组合 36"/>
                <p:cNvGrpSpPr/>
                <p:nvPr/>
              </p:nvGrpSpPr>
              <p:grpSpPr>
                <a:xfrm>
                  <a:off x="1160170" y="1738011"/>
                  <a:ext cx="1748684" cy="552943"/>
                  <a:chOff x="1188491" y="1725762"/>
                  <a:chExt cx="1748684" cy="552943"/>
                </a:xfrm>
              </p:grpSpPr>
              <p:sp>
                <p:nvSpPr>
                  <p:cNvPr id="46" name="矩形 9"/>
                  <p:cNvSpPr/>
                  <p:nvPr/>
                </p:nvSpPr>
                <p:spPr>
                  <a:xfrm>
                    <a:off x="1188491" y="1725762"/>
                    <a:ext cx="1748684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1400" dirty="0" err="1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HVACComCnvRx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7" name="矩形 41"/>
                  <p:cNvSpPr/>
                  <p:nvPr/>
                </p:nvSpPr>
                <p:spPr>
                  <a:xfrm>
                    <a:off x="1318078" y="2032484"/>
                    <a:ext cx="1489510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000" dirty="0"/>
                      <a:t>CCU</a:t>
                    </a:r>
                    <a:r>
                      <a:rPr lang="zh-CN" altLang="en-US" sz="1000" dirty="0"/>
                      <a:t>控制信号接收处理</a:t>
                    </a:r>
                  </a:p>
                </p:txBody>
              </p:sp>
            </p:grpSp>
          </p:grpSp>
          <p:grpSp>
            <p:nvGrpSpPr>
              <p:cNvPr id="26" name="组合 46"/>
              <p:cNvGrpSpPr/>
              <p:nvPr/>
            </p:nvGrpSpPr>
            <p:grpSpPr>
              <a:xfrm>
                <a:off x="3708698" y="1132384"/>
                <a:ext cx="1908212" cy="972108"/>
                <a:chOff x="3744702" y="1528428"/>
                <a:chExt cx="1908212" cy="972108"/>
              </a:xfrm>
            </p:grpSpPr>
            <p:sp>
              <p:nvSpPr>
                <p:cNvPr id="40" name="圆角矩形 44"/>
                <p:cNvSpPr/>
                <p:nvPr/>
              </p:nvSpPr>
              <p:spPr>
                <a:xfrm>
                  <a:off x="3744702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矩形 24"/>
                <p:cNvSpPr/>
                <p:nvPr/>
              </p:nvSpPr>
              <p:spPr>
                <a:xfrm>
                  <a:off x="3839439" y="1738011"/>
                  <a:ext cx="1718740" cy="52322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% </a:t>
                  </a:r>
                  <a:r>
                    <a:rPr lang="en-US" altLang="zh-CN" sz="1400" dirty="0" err="1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HvacDampr_DD</a:t>
                  </a:r>
                  <a:endParaRPr lang="en-US" altLang="zh-CN" sz="14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en-US" altLang="zh-CN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% </a:t>
                  </a:r>
                  <a:r>
                    <a:rPr lang="en-US" altLang="zh-CN" sz="1400" dirty="0" err="1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HvacDampr_Ctrl</a:t>
                  </a:r>
                  <a:endParaRPr lang="zh-CN" altLang="en-US" sz="14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8" name="组合 47"/>
              <p:cNvGrpSpPr/>
              <p:nvPr/>
            </p:nvGrpSpPr>
            <p:grpSpPr>
              <a:xfrm>
                <a:off x="6282984" y="1132384"/>
                <a:ext cx="1908212" cy="972108"/>
                <a:chOff x="6631465" y="1273496"/>
                <a:chExt cx="1908212" cy="972108"/>
              </a:xfrm>
            </p:grpSpPr>
            <p:sp>
              <p:nvSpPr>
                <p:cNvPr id="31" name="圆角矩形 45"/>
                <p:cNvSpPr/>
                <p:nvPr/>
              </p:nvSpPr>
              <p:spPr>
                <a:xfrm>
                  <a:off x="6631465" y="1273496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矩形 25"/>
                <p:cNvSpPr/>
                <p:nvPr/>
              </p:nvSpPr>
              <p:spPr>
                <a:xfrm>
                  <a:off x="6721649" y="1483079"/>
                  <a:ext cx="1727845" cy="30777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%</a:t>
                  </a:r>
                  <a:r>
                    <a:rPr lang="en-US" altLang="zh-CN" sz="1400" dirty="0" err="1" smtClean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HVACComCnvTx</a:t>
                  </a:r>
                  <a:endParaRPr lang="zh-CN" altLang="en-US" sz="14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22" name="直接箭头连接符 54"/>
            <p:cNvCxnSpPr>
              <a:stCxn id="44" idx="3"/>
              <a:endCxn id="40" idx="1"/>
            </p:cNvCxnSpPr>
            <p:nvPr/>
          </p:nvCxnSpPr>
          <p:spPr>
            <a:xfrm>
              <a:off x="2952614" y="1618438"/>
              <a:ext cx="666074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58"/>
            <p:cNvCxnSpPr>
              <a:stCxn id="40" idx="3"/>
              <a:endCxn id="31" idx="1"/>
            </p:cNvCxnSpPr>
            <p:nvPr/>
          </p:nvCxnSpPr>
          <p:spPr>
            <a:xfrm>
              <a:off x="5526900" y="1618438"/>
              <a:ext cx="666074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15" y="2519118"/>
            <a:ext cx="1971675" cy="238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19" y="2807150"/>
            <a:ext cx="195262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478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32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架构文件输出</a:t>
              </a:r>
            </a:p>
          </p:txBody>
        </p:sp>
        <p:grpSp>
          <p:nvGrpSpPr>
            <p:cNvPr id="33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37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混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合风门控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制及诊断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06420" y="3354770"/>
            <a:ext cx="6732748" cy="360040"/>
            <a:chOff x="1206420" y="3184612"/>
            <a:chExt cx="6732748" cy="360040"/>
          </a:xfrm>
        </p:grpSpPr>
        <p:sp>
          <p:nvSpPr>
            <p:cNvPr id="59" name="圆角矩形 58"/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Update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组合 64"/>
          <p:cNvGrpSpPr/>
          <p:nvPr/>
        </p:nvGrpSpPr>
        <p:grpSpPr>
          <a:xfrm>
            <a:off x="1206420" y="1996480"/>
            <a:ext cx="6732748" cy="360040"/>
            <a:chOff x="1206420" y="3184612"/>
            <a:chExt cx="6732748" cy="360040"/>
          </a:xfrm>
        </p:grpSpPr>
        <p:sp>
          <p:nvSpPr>
            <p:cNvPr id="66" name="圆角矩形 65"/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Base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68" name="直接连接符 67"/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8553706"/>
              </p:ext>
            </p:extLst>
          </p:nvPr>
        </p:nvGraphicFramePr>
        <p:xfrm>
          <a:off x="6553014" y="3796680"/>
          <a:ext cx="915988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7" name="Packager Shell Object" showAsIcon="1" r:id="rId3" imgW="915480" imgH="313200" progId="Package">
                  <p:embed/>
                </p:oleObj>
              </mc:Choice>
              <mc:Fallback>
                <p:oleObj name="Packager Shell Object" showAsIcon="1" r:id="rId3" imgW="91548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53014" y="3796680"/>
                        <a:ext cx="915988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9170851"/>
              </p:ext>
            </p:extLst>
          </p:nvPr>
        </p:nvGraphicFramePr>
        <p:xfrm>
          <a:off x="1656470" y="3868688"/>
          <a:ext cx="92710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8" name="Packager Shell Object" showAsIcon="1" r:id="rId5" imgW="927000" imgH="313200" progId="Package">
                  <p:embed/>
                </p:oleObj>
              </mc:Choice>
              <mc:Fallback>
                <p:oleObj name="Packager Shell Object" showAsIcon="1" r:id="rId5" imgW="92700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6470" y="3868688"/>
                        <a:ext cx="927100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" name="组合 59"/>
          <p:cNvGrpSpPr/>
          <p:nvPr/>
        </p:nvGrpSpPr>
        <p:grpSpPr>
          <a:xfrm>
            <a:off x="828378" y="916360"/>
            <a:ext cx="7056784" cy="972108"/>
            <a:chOff x="1044402" y="1132384"/>
            <a:chExt cx="7056784" cy="972108"/>
          </a:xfrm>
        </p:grpSpPr>
        <p:grpSp>
          <p:nvGrpSpPr>
            <p:cNvPr id="40" name="组合 49"/>
            <p:cNvGrpSpPr/>
            <p:nvPr/>
          </p:nvGrpSpPr>
          <p:grpSpPr>
            <a:xfrm>
              <a:off x="1044402" y="1132384"/>
              <a:ext cx="7056784" cy="972108"/>
              <a:chOff x="1134412" y="1132384"/>
              <a:chExt cx="7056784" cy="972108"/>
            </a:xfrm>
          </p:grpSpPr>
          <p:grpSp>
            <p:nvGrpSpPr>
              <p:cNvPr id="48" name="组合 48"/>
              <p:cNvGrpSpPr/>
              <p:nvPr/>
            </p:nvGrpSpPr>
            <p:grpSpPr>
              <a:xfrm>
                <a:off x="1134412" y="1132384"/>
                <a:ext cx="1908212" cy="972108"/>
                <a:chOff x="1080406" y="1528428"/>
                <a:chExt cx="1908212" cy="972108"/>
              </a:xfrm>
            </p:grpSpPr>
            <p:sp>
              <p:nvSpPr>
                <p:cNvPr id="74" name="圆角矩形 40"/>
                <p:cNvSpPr/>
                <p:nvPr/>
              </p:nvSpPr>
              <p:spPr>
                <a:xfrm>
                  <a:off x="1080406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75" name="组合 36"/>
                <p:cNvGrpSpPr/>
                <p:nvPr/>
              </p:nvGrpSpPr>
              <p:grpSpPr>
                <a:xfrm>
                  <a:off x="1160170" y="1738011"/>
                  <a:ext cx="1748684" cy="552943"/>
                  <a:chOff x="1188491" y="1725762"/>
                  <a:chExt cx="1748684" cy="552943"/>
                </a:xfrm>
              </p:grpSpPr>
              <p:sp>
                <p:nvSpPr>
                  <p:cNvPr id="76" name="矩形 9"/>
                  <p:cNvSpPr/>
                  <p:nvPr/>
                </p:nvSpPr>
                <p:spPr>
                  <a:xfrm>
                    <a:off x="1188491" y="1725762"/>
                    <a:ext cx="1748684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1400" dirty="0" err="1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HVACComCnvRx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" name="矩形 41"/>
                  <p:cNvSpPr/>
                  <p:nvPr/>
                </p:nvSpPr>
                <p:spPr>
                  <a:xfrm>
                    <a:off x="1318078" y="2032484"/>
                    <a:ext cx="1489510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000" dirty="0"/>
                      <a:t>CCU</a:t>
                    </a:r>
                    <a:r>
                      <a:rPr lang="zh-CN" altLang="en-US" sz="1000" dirty="0"/>
                      <a:t>控制信号接收处理</a:t>
                    </a:r>
                  </a:p>
                </p:txBody>
              </p:sp>
            </p:grpSp>
          </p:grpSp>
          <p:grpSp>
            <p:nvGrpSpPr>
              <p:cNvPr id="50" name="组合 46"/>
              <p:cNvGrpSpPr/>
              <p:nvPr/>
            </p:nvGrpSpPr>
            <p:grpSpPr>
              <a:xfrm>
                <a:off x="3708698" y="1132384"/>
                <a:ext cx="1908212" cy="972108"/>
                <a:chOff x="3744702" y="1528428"/>
                <a:chExt cx="1908212" cy="972108"/>
              </a:xfrm>
            </p:grpSpPr>
            <p:sp>
              <p:nvSpPr>
                <p:cNvPr id="72" name="圆角矩形 44"/>
                <p:cNvSpPr/>
                <p:nvPr/>
              </p:nvSpPr>
              <p:spPr>
                <a:xfrm>
                  <a:off x="3744702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矩形 24"/>
                <p:cNvSpPr/>
                <p:nvPr/>
              </p:nvSpPr>
              <p:spPr>
                <a:xfrm>
                  <a:off x="3839439" y="1738011"/>
                  <a:ext cx="1718740" cy="52322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% </a:t>
                  </a:r>
                  <a:r>
                    <a:rPr lang="en-US" altLang="zh-CN" sz="1400" dirty="0" err="1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HvacDampr_DD</a:t>
                  </a:r>
                  <a:endParaRPr lang="en-US" altLang="zh-CN" sz="14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en-US" altLang="zh-CN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% </a:t>
                  </a:r>
                  <a:r>
                    <a:rPr lang="en-US" altLang="zh-CN" sz="1400" dirty="0" err="1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HvacDampr_Ctrl</a:t>
                  </a:r>
                  <a:endParaRPr lang="zh-CN" altLang="en-US" sz="14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2" name="组合 47"/>
              <p:cNvGrpSpPr/>
              <p:nvPr/>
            </p:nvGrpSpPr>
            <p:grpSpPr>
              <a:xfrm>
                <a:off x="6282984" y="1132384"/>
                <a:ext cx="1908212" cy="972108"/>
                <a:chOff x="6631465" y="1273496"/>
                <a:chExt cx="1908212" cy="972108"/>
              </a:xfrm>
            </p:grpSpPr>
            <p:sp>
              <p:nvSpPr>
                <p:cNvPr id="58" name="圆角矩形 45"/>
                <p:cNvSpPr/>
                <p:nvPr/>
              </p:nvSpPr>
              <p:spPr>
                <a:xfrm>
                  <a:off x="6631465" y="1273496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矩形 25"/>
                <p:cNvSpPr/>
                <p:nvPr/>
              </p:nvSpPr>
              <p:spPr>
                <a:xfrm>
                  <a:off x="6721649" y="1483079"/>
                  <a:ext cx="1727845" cy="30777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%</a:t>
                  </a:r>
                  <a:r>
                    <a:rPr lang="en-US" altLang="zh-CN" sz="1400" dirty="0" err="1" smtClean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HVACComCnvTx</a:t>
                  </a:r>
                  <a:endParaRPr lang="zh-CN" altLang="en-US" sz="14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42" name="直接箭头连接符 54"/>
            <p:cNvCxnSpPr>
              <a:stCxn id="74" idx="3"/>
              <a:endCxn id="72" idx="1"/>
            </p:cNvCxnSpPr>
            <p:nvPr/>
          </p:nvCxnSpPr>
          <p:spPr>
            <a:xfrm>
              <a:off x="2952614" y="1618438"/>
              <a:ext cx="666074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58"/>
            <p:cNvCxnSpPr>
              <a:stCxn id="72" idx="3"/>
              <a:endCxn id="58" idx="1"/>
            </p:cNvCxnSpPr>
            <p:nvPr/>
          </p:nvCxnSpPr>
          <p:spPr>
            <a:xfrm>
              <a:off x="5526900" y="1618438"/>
              <a:ext cx="666074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066545"/>
              </p:ext>
            </p:extLst>
          </p:nvPr>
        </p:nvGraphicFramePr>
        <p:xfrm>
          <a:off x="4104742" y="3832684"/>
          <a:ext cx="846138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9" name="Packager Shell Object" showAsIcon="1" r:id="rId7" imgW="846000" imgH="313200" progId="Package">
                  <p:embed/>
                </p:oleObj>
              </mc:Choice>
              <mc:Fallback>
                <p:oleObj name="Packager Shell Object" showAsIcon="1" r:id="rId7" imgW="84600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04742" y="3832684"/>
                        <a:ext cx="846138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93060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32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详细设计</a:t>
              </a:r>
            </a:p>
          </p:txBody>
        </p:sp>
        <p:grpSp>
          <p:nvGrpSpPr>
            <p:cNvPr id="33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1206420" y="3354770"/>
            <a:ext cx="6732748" cy="360040"/>
            <a:chOff x="1206420" y="3184612"/>
            <a:chExt cx="6732748" cy="360040"/>
          </a:xfrm>
        </p:grpSpPr>
        <p:sp>
          <p:nvSpPr>
            <p:cNvPr id="56" name="圆角矩形 55"/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Update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58" name="直接连接符 57"/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组合 59"/>
          <p:cNvGrpSpPr/>
          <p:nvPr/>
        </p:nvGrpSpPr>
        <p:grpSpPr>
          <a:xfrm>
            <a:off x="1206420" y="1996480"/>
            <a:ext cx="6732748" cy="360040"/>
            <a:chOff x="1206420" y="3184612"/>
            <a:chExt cx="6732748" cy="360040"/>
          </a:xfrm>
        </p:grpSpPr>
        <p:sp>
          <p:nvSpPr>
            <p:cNvPr id="61" name="圆角矩形 60"/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Base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63" name="直接连接符 62"/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组合 64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66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混合风门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制及诊断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440446" y="3796680"/>
          <a:ext cx="79375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6" name="Packager Shell Object" showAsIcon="1" r:id="rId3" imgW="793800" imgH="313200" progId="Package">
                  <p:embed/>
                </p:oleObj>
              </mc:Choice>
              <mc:Fallback>
                <p:oleObj name="Packager Shell Object" showAsIcon="1" r:id="rId3" imgW="79380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0446" y="3796680"/>
                        <a:ext cx="793750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6913054" y="3868688"/>
          <a:ext cx="78740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7" name="Packager Shell Object" showAsIcon="1" r:id="rId5" imgW="788040" imgH="313200" progId="Package">
                  <p:embed/>
                </p:oleObj>
              </mc:Choice>
              <mc:Fallback>
                <p:oleObj name="Packager Shell Object" showAsIcon="1" r:id="rId5" imgW="78804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13054" y="3868688"/>
                        <a:ext cx="787400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" name="组合 59"/>
          <p:cNvGrpSpPr/>
          <p:nvPr/>
        </p:nvGrpSpPr>
        <p:grpSpPr>
          <a:xfrm>
            <a:off x="828378" y="916360"/>
            <a:ext cx="7056784" cy="972108"/>
            <a:chOff x="1044402" y="1132384"/>
            <a:chExt cx="7056784" cy="972108"/>
          </a:xfrm>
        </p:grpSpPr>
        <p:grpSp>
          <p:nvGrpSpPr>
            <p:cNvPr id="52" name="组合 49"/>
            <p:cNvGrpSpPr/>
            <p:nvPr/>
          </p:nvGrpSpPr>
          <p:grpSpPr>
            <a:xfrm>
              <a:off x="1044402" y="1132384"/>
              <a:ext cx="7056784" cy="972108"/>
              <a:chOff x="1134412" y="1132384"/>
              <a:chExt cx="7056784" cy="972108"/>
            </a:xfrm>
          </p:grpSpPr>
          <p:grpSp>
            <p:nvGrpSpPr>
              <p:cNvPr id="68" name="组合 48"/>
              <p:cNvGrpSpPr/>
              <p:nvPr/>
            </p:nvGrpSpPr>
            <p:grpSpPr>
              <a:xfrm>
                <a:off x="1134412" y="1132384"/>
                <a:ext cx="1908212" cy="972108"/>
                <a:chOff x="1080406" y="1528428"/>
                <a:chExt cx="1908212" cy="972108"/>
              </a:xfrm>
            </p:grpSpPr>
            <p:sp>
              <p:nvSpPr>
                <p:cNvPr id="75" name="圆角矩形 40"/>
                <p:cNvSpPr/>
                <p:nvPr/>
              </p:nvSpPr>
              <p:spPr>
                <a:xfrm>
                  <a:off x="1080406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76" name="组合 36"/>
                <p:cNvGrpSpPr/>
                <p:nvPr/>
              </p:nvGrpSpPr>
              <p:grpSpPr>
                <a:xfrm>
                  <a:off x="1160170" y="1738011"/>
                  <a:ext cx="1748684" cy="552943"/>
                  <a:chOff x="1188491" y="1725762"/>
                  <a:chExt cx="1748684" cy="552943"/>
                </a:xfrm>
              </p:grpSpPr>
              <p:sp>
                <p:nvSpPr>
                  <p:cNvPr id="77" name="矩形 9"/>
                  <p:cNvSpPr/>
                  <p:nvPr/>
                </p:nvSpPr>
                <p:spPr>
                  <a:xfrm>
                    <a:off x="1188491" y="1725762"/>
                    <a:ext cx="1748684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1400" dirty="0" err="1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HVACComCnvRx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8" name="矩形 41"/>
                  <p:cNvSpPr/>
                  <p:nvPr/>
                </p:nvSpPr>
                <p:spPr>
                  <a:xfrm>
                    <a:off x="1318078" y="2032484"/>
                    <a:ext cx="1489510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000" dirty="0"/>
                      <a:t>CCU</a:t>
                    </a:r>
                    <a:r>
                      <a:rPr lang="zh-CN" altLang="en-US" sz="1000" dirty="0"/>
                      <a:t>控制信号接收处理</a:t>
                    </a:r>
                  </a:p>
                </p:txBody>
              </p:sp>
            </p:grpSp>
          </p:grpSp>
          <p:grpSp>
            <p:nvGrpSpPr>
              <p:cNvPr id="69" name="组合 46"/>
              <p:cNvGrpSpPr/>
              <p:nvPr/>
            </p:nvGrpSpPr>
            <p:grpSpPr>
              <a:xfrm>
                <a:off x="3708698" y="1132384"/>
                <a:ext cx="1908212" cy="972108"/>
                <a:chOff x="3744702" y="1528428"/>
                <a:chExt cx="1908212" cy="972108"/>
              </a:xfrm>
            </p:grpSpPr>
            <p:sp>
              <p:nvSpPr>
                <p:cNvPr id="73" name="圆角矩形 44"/>
                <p:cNvSpPr/>
                <p:nvPr/>
              </p:nvSpPr>
              <p:spPr>
                <a:xfrm>
                  <a:off x="3744702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矩形 24"/>
                <p:cNvSpPr/>
                <p:nvPr/>
              </p:nvSpPr>
              <p:spPr>
                <a:xfrm>
                  <a:off x="3839439" y="1738011"/>
                  <a:ext cx="1718740" cy="52322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% </a:t>
                  </a:r>
                  <a:r>
                    <a:rPr lang="en-US" altLang="zh-CN" sz="1400" dirty="0" err="1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HvacDampr_DD</a:t>
                  </a:r>
                  <a:endParaRPr lang="en-US" altLang="zh-CN" sz="14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en-US" altLang="zh-CN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% </a:t>
                  </a:r>
                  <a:r>
                    <a:rPr lang="en-US" altLang="zh-CN" sz="1400" dirty="0" err="1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HvacDampr_Ctrl</a:t>
                  </a:r>
                  <a:endParaRPr lang="zh-CN" altLang="en-US" sz="14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70" name="组合 47"/>
              <p:cNvGrpSpPr/>
              <p:nvPr/>
            </p:nvGrpSpPr>
            <p:grpSpPr>
              <a:xfrm>
                <a:off x="6282984" y="1132384"/>
                <a:ext cx="1908212" cy="972108"/>
                <a:chOff x="6631465" y="1273496"/>
                <a:chExt cx="1908212" cy="972108"/>
              </a:xfrm>
            </p:grpSpPr>
            <p:sp>
              <p:nvSpPr>
                <p:cNvPr id="71" name="圆角矩形 45"/>
                <p:cNvSpPr/>
                <p:nvPr/>
              </p:nvSpPr>
              <p:spPr>
                <a:xfrm>
                  <a:off x="6631465" y="1273496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矩形 25"/>
                <p:cNvSpPr/>
                <p:nvPr/>
              </p:nvSpPr>
              <p:spPr>
                <a:xfrm>
                  <a:off x="6721649" y="1483079"/>
                  <a:ext cx="1727845" cy="30777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%</a:t>
                  </a:r>
                  <a:r>
                    <a:rPr lang="en-US" altLang="zh-CN" sz="1400" dirty="0" err="1" smtClean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HVACComCnvTx</a:t>
                  </a:r>
                  <a:endParaRPr lang="zh-CN" altLang="en-US" sz="14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53" name="直接箭头连接符 54"/>
            <p:cNvCxnSpPr>
              <a:stCxn id="75" idx="3"/>
              <a:endCxn id="73" idx="1"/>
            </p:cNvCxnSpPr>
            <p:nvPr/>
          </p:nvCxnSpPr>
          <p:spPr>
            <a:xfrm>
              <a:off x="2952614" y="1618438"/>
              <a:ext cx="666074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8"/>
            <p:cNvCxnSpPr>
              <a:stCxn id="73" idx="3"/>
              <a:endCxn id="71" idx="1"/>
            </p:cNvCxnSpPr>
            <p:nvPr/>
          </p:nvCxnSpPr>
          <p:spPr>
            <a:xfrm>
              <a:off x="5526900" y="1618438"/>
              <a:ext cx="666074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2663397"/>
              </p:ext>
            </p:extLst>
          </p:nvPr>
        </p:nvGraphicFramePr>
        <p:xfrm>
          <a:off x="4500786" y="3868688"/>
          <a:ext cx="712788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8" name="Packager Shell Object" showAsIcon="1" r:id="rId7" imgW="712800" imgH="313200" progId="Package">
                  <p:embed/>
                </p:oleObj>
              </mc:Choice>
              <mc:Fallback>
                <p:oleObj name="Packager Shell Object" showAsIcon="1" r:id="rId7" imgW="71280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00786" y="3868688"/>
                        <a:ext cx="712788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78463"/>
              </p:ext>
            </p:extLst>
          </p:nvPr>
        </p:nvGraphicFramePr>
        <p:xfrm>
          <a:off x="3564682" y="3868688"/>
          <a:ext cx="99695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9" name="Packager Shell Object" showAsIcon="1" r:id="rId9" imgW="996480" imgH="313200" progId="Package">
                  <p:embed/>
                </p:oleObj>
              </mc:Choice>
              <mc:Fallback>
                <p:oleObj name="Packager Shell Object" showAsIcon="1" r:id="rId9" imgW="99648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64682" y="3868688"/>
                        <a:ext cx="996950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23473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6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7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9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14229" y="520316"/>
            <a:ext cx="5022661" cy="495007"/>
            <a:chOff x="414229" y="520316"/>
            <a:chExt cx="3798525" cy="495007"/>
          </a:xfrm>
        </p:grpSpPr>
        <p:sp>
          <p:nvSpPr>
            <p:cNvPr id="33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混合风门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en-US" altLang="zh-CN" sz="1400" dirty="0" err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HvacDampr_Ctrl</a:t>
              </a:r>
              <a:r>
                <a:rPr lang="en-US" altLang="zh-CN" sz="1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en-US" altLang="zh-CN" sz="1400" dirty="0" err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Re_Mode_Moto</a:t>
              </a:r>
              <a:endPara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6" y="1204392"/>
            <a:ext cx="7308812" cy="25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88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0" y="1420416"/>
            <a:ext cx="4716524" cy="3024336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6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7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9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14229" y="520316"/>
            <a:ext cx="5022661" cy="495007"/>
            <a:chOff x="414229" y="520316"/>
            <a:chExt cx="3798525" cy="495007"/>
          </a:xfrm>
        </p:grpSpPr>
        <p:sp>
          <p:nvSpPr>
            <p:cNvPr id="33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混合风门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en-US" altLang="zh-CN" sz="1400" dirty="0" err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HvacDampr_Ctrl</a:t>
              </a:r>
              <a:r>
                <a:rPr lang="en-US" altLang="zh-CN" sz="1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en-US" altLang="zh-CN" sz="1400" dirty="0" err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Re_Mode_Moto</a:t>
              </a:r>
              <a:endPara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870" y="952364"/>
            <a:ext cx="3342051" cy="34203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069014" y="2822476"/>
            <a:ext cx="1656184" cy="36004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72694" y="1600436"/>
            <a:ext cx="1656184" cy="36004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TextBox 3"/>
          <p:cNvSpPr txBox="1"/>
          <p:nvPr/>
        </p:nvSpPr>
        <p:spPr>
          <a:xfrm>
            <a:off x="4446637" y="2070616"/>
            <a:ext cx="972394" cy="1731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正反转判定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endParaRPr lang="en-US" altLang="zh-CN" sz="1200" dirty="0">
              <a:solidFill>
                <a:srgbClr val="FF0000"/>
              </a:solidFill>
            </a:endParaRPr>
          </a:p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堵</a:t>
            </a:r>
            <a:r>
              <a:rPr lang="zh-CN" altLang="en-US" sz="1200" dirty="0" smtClean="0">
                <a:solidFill>
                  <a:srgbClr val="FF0000"/>
                </a:solidFill>
              </a:rPr>
              <a:t>转判定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endParaRPr lang="en-US" altLang="zh-CN" sz="1200" dirty="0">
              <a:solidFill>
                <a:srgbClr val="FF0000"/>
              </a:solidFill>
            </a:endParaRPr>
          </a:p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运行状态</a:t>
            </a:r>
            <a:endParaRPr lang="en-US" altLang="zh-CN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2698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6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7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9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14229" y="520316"/>
            <a:ext cx="5022661" cy="495007"/>
            <a:chOff x="414229" y="520316"/>
            <a:chExt cx="3798525" cy="495007"/>
          </a:xfrm>
        </p:grpSpPr>
        <p:sp>
          <p:nvSpPr>
            <p:cNvPr id="33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混合风门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en-US" altLang="zh-CN" sz="1400" dirty="0" err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HvacDampr_Ctrl</a:t>
              </a:r>
              <a:r>
                <a:rPr lang="en-US" altLang="zh-CN" sz="1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en-US" altLang="zh-CN" sz="1400" dirty="0" err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Re_Mode_Moto</a:t>
              </a:r>
              <a:endPara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14" y="1312404"/>
            <a:ext cx="8604956" cy="24208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73194" y="2284512"/>
            <a:ext cx="900100" cy="39604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73194" y="1672444"/>
            <a:ext cx="972394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故障诊断输出</a:t>
            </a:r>
          </a:p>
        </p:txBody>
      </p:sp>
    </p:spTree>
    <p:extLst>
      <p:ext uri="{BB962C8B-B14F-4D97-AF65-F5344CB8AC3E}">
        <p14:creationId xmlns:p14="http://schemas.microsoft.com/office/powerpoint/2010/main" val="37074252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998" y="124272"/>
            <a:ext cx="2193532" cy="307777"/>
            <a:chOff x="2998" y="124272"/>
            <a:chExt cx="2193532" cy="307777"/>
          </a:xfrm>
        </p:grpSpPr>
        <p:sp>
          <p:nvSpPr>
            <p:cNvPr id="2" name="TextBox 1"/>
            <p:cNvSpPr txBox="1"/>
            <p:nvPr/>
          </p:nvSpPr>
          <p:spPr>
            <a:xfrm>
              <a:off x="648358" y="124272"/>
              <a:ext cx="154817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原始需求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9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温度传感器控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制及诊断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8298" y="1420416"/>
            <a:ext cx="4428492" cy="3312368"/>
            <a:chOff x="1044402" y="1708448"/>
            <a:chExt cx="3679556" cy="2952328"/>
          </a:xfrm>
        </p:grpSpPr>
        <p:sp>
          <p:nvSpPr>
            <p:cNvPr id="28" name="圆角矩形 27"/>
            <p:cNvSpPr/>
            <p:nvPr/>
          </p:nvSpPr>
          <p:spPr>
            <a:xfrm>
              <a:off x="1044402" y="1708448"/>
              <a:ext cx="3679556" cy="2916324"/>
            </a:xfrm>
            <a:prstGeom prst="roundRect">
              <a:avLst>
                <a:gd name="adj" fmla="val 3500"/>
              </a:avLst>
            </a:prstGeom>
            <a:solidFill>
              <a:srgbClr val="3F136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1044402" y="1744452"/>
              <a:ext cx="3649641" cy="2916324"/>
            </a:xfrm>
            <a:prstGeom prst="roundRect">
              <a:avLst>
                <a:gd name="adj" fmla="val 3500"/>
              </a:avLst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572794" y="1420416"/>
            <a:ext cx="4464496" cy="3312368"/>
            <a:chOff x="1044402" y="1708448"/>
            <a:chExt cx="4068452" cy="2952328"/>
          </a:xfrm>
        </p:grpSpPr>
        <p:sp>
          <p:nvSpPr>
            <p:cNvPr id="43" name="圆角矩形 42"/>
            <p:cNvSpPr/>
            <p:nvPr/>
          </p:nvSpPr>
          <p:spPr>
            <a:xfrm>
              <a:off x="1044402" y="1708448"/>
              <a:ext cx="4068452" cy="2916324"/>
            </a:xfrm>
            <a:prstGeom prst="roundRect">
              <a:avLst>
                <a:gd name="adj" fmla="val 3500"/>
              </a:avLst>
            </a:prstGeom>
            <a:solidFill>
              <a:srgbClr val="3F136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1044402" y="1744452"/>
              <a:ext cx="4068452" cy="2916324"/>
            </a:xfrm>
            <a:prstGeom prst="roundRect">
              <a:avLst>
                <a:gd name="adj" fmla="val 3500"/>
              </a:avLst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2"/>
          <p:cNvGrpSpPr/>
          <p:nvPr/>
        </p:nvGrpSpPr>
        <p:grpSpPr>
          <a:xfrm>
            <a:off x="216310" y="1564432"/>
            <a:ext cx="3798525" cy="215444"/>
            <a:chOff x="414229" y="520316"/>
            <a:chExt cx="3798525" cy="215444"/>
          </a:xfrm>
        </p:grpSpPr>
        <p:sp>
          <p:nvSpPr>
            <p:cNvPr id="3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后排蒸发器温度传感器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制及诊断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18" y="2104492"/>
            <a:ext cx="4224269" cy="17641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794" y="2248508"/>
            <a:ext cx="4297547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440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6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7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9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14229" y="520316"/>
            <a:ext cx="5022661" cy="495007"/>
            <a:chOff x="414229" y="520316"/>
            <a:chExt cx="3798525" cy="495007"/>
          </a:xfrm>
        </p:grpSpPr>
        <p:sp>
          <p:nvSpPr>
            <p:cNvPr id="33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混合风门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en-US" altLang="zh-CN" sz="1400" dirty="0" err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HvacDampr_Ctrl</a:t>
              </a:r>
              <a:r>
                <a:rPr lang="en-US" altLang="zh-CN" sz="1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en-US" altLang="zh-CN" sz="1400" dirty="0" err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Re_Mode_Moto</a:t>
              </a:r>
              <a:endPara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18" y="988368"/>
            <a:ext cx="7488832" cy="329599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057070" y="2968588"/>
            <a:ext cx="1224136" cy="36004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4177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6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7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9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14229" y="520316"/>
            <a:ext cx="5022661" cy="495007"/>
            <a:chOff x="414229" y="520316"/>
            <a:chExt cx="3798525" cy="495007"/>
          </a:xfrm>
        </p:grpSpPr>
        <p:sp>
          <p:nvSpPr>
            <p:cNvPr id="33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混合风门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en-US" altLang="zh-CN" sz="1400" dirty="0" err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HvacDampr_Ctrl</a:t>
              </a:r>
              <a:r>
                <a:rPr lang="en-US" altLang="zh-CN" sz="1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en-US" altLang="zh-CN" sz="1400" dirty="0" err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Re_Mode_Moto</a:t>
              </a:r>
              <a:endPara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82" y="988368"/>
            <a:ext cx="6768752" cy="344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806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6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7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9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14229" y="520316"/>
            <a:ext cx="5022661" cy="495007"/>
            <a:chOff x="414229" y="520316"/>
            <a:chExt cx="3798525" cy="495007"/>
          </a:xfrm>
        </p:grpSpPr>
        <p:sp>
          <p:nvSpPr>
            <p:cNvPr id="33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混合风门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en-US" altLang="zh-CN" sz="1400" dirty="0" err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HvacDampr_Ctrl</a:t>
              </a:r>
              <a:r>
                <a:rPr lang="en-US" altLang="zh-CN" sz="1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en-US" altLang="zh-CN" sz="1400" dirty="0" err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Re_Temp_Moto</a:t>
              </a:r>
              <a:endPara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42" y="1204392"/>
            <a:ext cx="7061555" cy="248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44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6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7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9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14229" y="520316"/>
            <a:ext cx="5022661" cy="495007"/>
            <a:chOff x="414229" y="520316"/>
            <a:chExt cx="3798525" cy="495007"/>
          </a:xfrm>
        </p:grpSpPr>
        <p:sp>
          <p:nvSpPr>
            <p:cNvPr id="33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混合风门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en-US" altLang="zh-CN" sz="1400" dirty="0" err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HvacDampr_Ctrl</a:t>
              </a:r>
              <a:r>
                <a:rPr lang="en-US" altLang="zh-CN" sz="1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en-US" altLang="zh-CN" sz="1400" dirty="0" err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Re_Temp_Moto</a:t>
              </a:r>
              <a:endPara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38" y="916360"/>
            <a:ext cx="5580620" cy="90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22" y="2104492"/>
            <a:ext cx="8208912" cy="23033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33134" y="1852464"/>
            <a:ext cx="1440160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故</a:t>
            </a:r>
            <a:r>
              <a:rPr lang="zh-CN" altLang="en-US" sz="1200" dirty="0" smtClean="0">
                <a:solidFill>
                  <a:srgbClr val="FF0000"/>
                </a:solidFill>
              </a:rPr>
              <a:t>障诊断输出</a:t>
            </a:r>
          </a:p>
        </p:txBody>
      </p:sp>
    </p:spTree>
    <p:extLst>
      <p:ext uri="{BB962C8B-B14F-4D97-AF65-F5344CB8AC3E}">
        <p14:creationId xmlns:p14="http://schemas.microsoft.com/office/powerpoint/2010/main" val="3656802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6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7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9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14229" y="520316"/>
            <a:ext cx="5022661" cy="495007"/>
            <a:chOff x="414229" y="520316"/>
            <a:chExt cx="3798525" cy="495007"/>
          </a:xfrm>
        </p:grpSpPr>
        <p:sp>
          <p:nvSpPr>
            <p:cNvPr id="33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混合风门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en-US" altLang="zh-CN" sz="1400" dirty="0" err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HvacDampr_Ctrl</a:t>
              </a:r>
              <a:r>
                <a:rPr lang="en-US" altLang="zh-CN" sz="1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en-US" altLang="zh-CN" sz="1400" dirty="0" err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Re_Temp_Moto</a:t>
              </a:r>
              <a:endPara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92" y="1748210"/>
            <a:ext cx="6912768" cy="16445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53114" y="2284512"/>
            <a:ext cx="1368152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反馈诊断输出</a:t>
            </a:r>
          </a:p>
        </p:txBody>
      </p:sp>
      <p:sp>
        <p:nvSpPr>
          <p:cNvPr id="7" name="Rectangle 6"/>
          <p:cNvSpPr/>
          <p:nvPr/>
        </p:nvSpPr>
        <p:spPr>
          <a:xfrm>
            <a:off x="6589018" y="2500536"/>
            <a:ext cx="828092" cy="43204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7165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6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7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9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14229" y="520316"/>
            <a:ext cx="5022661" cy="495007"/>
            <a:chOff x="414229" y="520316"/>
            <a:chExt cx="3798525" cy="495007"/>
          </a:xfrm>
        </p:grpSpPr>
        <p:sp>
          <p:nvSpPr>
            <p:cNvPr id="33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混合风门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en-US" altLang="zh-CN" sz="1400" dirty="0" err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HvacDampr_Ctrl</a:t>
              </a:r>
              <a:r>
                <a:rPr lang="en-US" altLang="zh-CN" sz="1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en-US" altLang="zh-CN" sz="1400" dirty="0" err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Re_Temp_Moto</a:t>
              </a:r>
              <a:endPara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14" y="1312404"/>
            <a:ext cx="7488832" cy="291632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841046" y="2860576"/>
            <a:ext cx="1224136" cy="36004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7158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6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7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9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14229" y="520316"/>
            <a:ext cx="5022661" cy="495007"/>
            <a:chOff x="414229" y="520316"/>
            <a:chExt cx="3798525" cy="495007"/>
          </a:xfrm>
        </p:grpSpPr>
        <p:sp>
          <p:nvSpPr>
            <p:cNvPr id="33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混合风门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en-US" altLang="zh-CN" sz="1400" dirty="0" err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HvacDampr_Ctrl</a:t>
              </a:r>
              <a:r>
                <a:rPr lang="en-US" altLang="zh-CN" sz="1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en-US" altLang="zh-CN" sz="1400" dirty="0" err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Re_Temp_Moto</a:t>
              </a:r>
              <a:endPara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62" y="916360"/>
            <a:ext cx="7365957" cy="369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573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6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7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9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14229" y="520316"/>
            <a:ext cx="3798525" cy="495007"/>
            <a:chOff x="414229" y="520316"/>
            <a:chExt cx="3798525" cy="495007"/>
          </a:xfrm>
        </p:grpSpPr>
        <p:sp>
          <p:nvSpPr>
            <p:cNvPr id="33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混合风门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en-US" altLang="zh-CN" sz="1400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HvacDampr_DD</a:t>
              </a:r>
              <a:endPara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54" y="1492424"/>
            <a:ext cx="7365505" cy="18362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00386" y="3724672"/>
            <a:ext cx="1584176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电机输出模式设置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8079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6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7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9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14229" y="520316"/>
            <a:ext cx="3798525" cy="495007"/>
            <a:chOff x="414229" y="520316"/>
            <a:chExt cx="3798525" cy="495007"/>
          </a:xfrm>
        </p:grpSpPr>
        <p:sp>
          <p:nvSpPr>
            <p:cNvPr id="33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混合风门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en-US" altLang="zh-CN" sz="1400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HvacDampr_DD</a:t>
              </a:r>
              <a:endPara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30" y="1060376"/>
            <a:ext cx="5744058" cy="9668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26" y="2068488"/>
            <a:ext cx="5743575" cy="933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30" y="3184612"/>
            <a:ext cx="5591175" cy="990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180306" y="1888468"/>
            <a:ext cx="8136904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0" y="3112604"/>
            <a:ext cx="8136904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20966" y="1204392"/>
            <a:ext cx="792088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电机悬空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56970" y="2356520"/>
            <a:ext cx="792088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电机正转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56970" y="3544652"/>
            <a:ext cx="792088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电机反转</a:t>
            </a:r>
          </a:p>
        </p:txBody>
      </p:sp>
    </p:spTree>
    <p:extLst>
      <p:ext uri="{BB962C8B-B14F-4D97-AF65-F5344CB8AC3E}">
        <p14:creationId xmlns:p14="http://schemas.microsoft.com/office/powerpoint/2010/main" val="1128988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6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7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9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14229" y="520316"/>
            <a:ext cx="3798525" cy="495007"/>
            <a:chOff x="414229" y="520316"/>
            <a:chExt cx="3798525" cy="495007"/>
          </a:xfrm>
        </p:grpSpPr>
        <p:sp>
          <p:nvSpPr>
            <p:cNvPr id="33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混合风门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en-US" altLang="zh-CN" sz="1400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HvacDampr_DD</a:t>
              </a:r>
              <a:endPara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>
          <a:xfrm flipV="1">
            <a:off x="108298" y="1924472"/>
            <a:ext cx="8136904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9798" y="3400636"/>
            <a:ext cx="8136904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66" y="808348"/>
            <a:ext cx="5648325" cy="1085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2" y="2140496"/>
            <a:ext cx="6156684" cy="10481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50" y="3508648"/>
            <a:ext cx="5580620" cy="10995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33034" y="1348408"/>
            <a:ext cx="792088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电机悬空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69038" y="2500536"/>
            <a:ext cx="792088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电机正转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69038" y="3688668"/>
            <a:ext cx="792088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电机反转</a:t>
            </a:r>
          </a:p>
        </p:txBody>
      </p:sp>
    </p:spTree>
    <p:extLst>
      <p:ext uri="{BB962C8B-B14F-4D97-AF65-F5344CB8AC3E}">
        <p14:creationId xmlns:p14="http://schemas.microsoft.com/office/powerpoint/2010/main" val="18871647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27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需求分解及架构设计</a:t>
              </a:r>
            </a:p>
          </p:txBody>
        </p:sp>
        <p:grpSp>
          <p:nvGrpSpPr>
            <p:cNvPr id="29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0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34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温度传感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器控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制及诊断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组合 38"/>
          <p:cNvGrpSpPr/>
          <p:nvPr/>
        </p:nvGrpSpPr>
        <p:grpSpPr>
          <a:xfrm>
            <a:off x="2268538" y="880356"/>
            <a:ext cx="4518502" cy="972108"/>
            <a:chOff x="3618688" y="1132384"/>
            <a:chExt cx="4518502" cy="972108"/>
          </a:xfrm>
        </p:grpSpPr>
        <p:grpSp>
          <p:nvGrpSpPr>
            <p:cNvPr id="52" name="组合 39"/>
            <p:cNvGrpSpPr/>
            <p:nvPr/>
          </p:nvGrpSpPr>
          <p:grpSpPr>
            <a:xfrm>
              <a:off x="3618688" y="1132384"/>
              <a:ext cx="4518502" cy="972108"/>
              <a:chOff x="3708698" y="1132384"/>
              <a:chExt cx="4518502" cy="972108"/>
            </a:xfrm>
          </p:grpSpPr>
          <p:grpSp>
            <p:nvGrpSpPr>
              <p:cNvPr id="54" name="组合 43"/>
              <p:cNvGrpSpPr/>
              <p:nvPr/>
            </p:nvGrpSpPr>
            <p:grpSpPr>
              <a:xfrm>
                <a:off x="3708698" y="1132384"/>
                <a:ext cx="4518502" cy="972108"/>
                <a:chOff x="3744702" y="1528428"/>
                <a:chExt cx="4518502" cy="972108"/>
              </a:xfrm>
            </p:grpSpPr>
            <p:sp>
              <p:nvSpPr>
                <p:cNvPr id="57" name="圆角矩形 49"/>
                <p:cNvSpPr/>
                <p:nvPr/>
              </p:nvSpPr>
              <p:spPr>
                <a:xfrm>
                  <a:off x="3744702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矩形 51"/>
                <p:cNvSpPr/>
                <p:nvPr/>
              </p:nvSpPr>
              <p:spPr>
                <a:xfrm>
                  <a:off x="4033401" y="1738011"/>
                  <a:ext cx="1330814" cy="52322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400" dirty="0" smtClean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%</a:t>
                  </a:r>
                  <a:r>
                    <a:rPr lang="en-US" altLang="zh-CN" sz="1400" dirty="0" err="1" smtClean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CabinT_DD</a:t>
                  </a:r>
                  <a:endParaRPr lang="en-US" altLang="zh-CN" sz="1400" dirty="0" smtClean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en-US" altLang="zh-CN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% </a:t>
                  </a:r>
                  <a:r>
                    <a:rPr lang="en-US" altLang="zh-CN" sz="1400" dirty="0" err="1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EvaprT_DD</a:t>
                  </a:r>
                  <a:endParaRPr lang="zh-CN" altLang="en-US" sz="14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1" name="圆角矩形 49"/>
                <p:cNvSpPr/>
                <p:nvPr/>
              </p:nvSpPr>
              <p:spPr>
                <a:xfrm>
                  <a:off x="6354992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6" name="矩形 47"/>
              <p:cNvSpPr/>
              <p:nvPr/>
            </p:nvSpPr>
            <p:spPr>
              <a:xfrm>
                <a:off x="6373168" y="1341967"/>
                <a:ext cx="1727845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  <a:r>
                  <a:rPr lang="en-US" altLang="zh-CN" sz="1400" dirty="0" err="1" smtClean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HVACComCnvTx</a:t>
                </a:r>
                <a:endParaRPr lang="zh-CN" altLang="en-US" sz="1400" dirty="0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53" name="直接箭头连接符 41"/>
            <p:cNvCxnSpPr>
              <a:stCxn id="57" idx="3"/>
            </p:cNvCxnSpPr>
            <p:nvPr/>
          </p:nvCxnSpPr>
          <p:spPr>
            <a:xfrm>
              <a:off x="5526900" y="1618438"/>
              <a:ext cx="666074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50" y="2356520"/>
            <a:ext cx="7201086" cy="133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780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092" y="1015323"/>
            <a:ext cx="4511600" cy="3159853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6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7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9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14229" y="520316"/>
            <a:ext cx="3798525" cy="495007"/>
            <a:chOff x="414229" y="520316"/>
            <a:chExt cx="3798525" cy="495007"/>
          </a:xfrm>
        </p:grpSpPr>
        <p:sp>
          <p:nvSpPr>
            <p:cNvPr id="33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风挡玻璃加热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制及诊断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圆角矩形 40"/>
          <p:cNvSpPr/>
          <p:nvPr/>
        </p:nvSpPr>
        <p:spPr>
          <a:xfrm>
            <a:off x="360326" y="1852464"/>
            <a:ext cx="1908212" cy="97210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矩形 41"/>
          <p:cNvSpPr/>
          <p:nvPr/>
        </p:nvSpPr>
        <p:spPr>
          <a:xfrm>
            <a:off x="612355" y="2320516"/>
            <a:ext cx="14895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/>
              <a:t>CCU</a:t>
            </a:r>
            <a:r>
              <a:rPr lang="zh-CN" altLang="en-US" sz="1000" dirty="0" smtClean="0"/>
              <a:t>控制信号</a:t>
            </a:r>
            <a:r>
              <a:rPr lang="zh-CN" altLang="en-US" sz="1000" dirty="0"/>
              <a:t>发送</a:t>
            </a:r>
            <a:r>
              <a:rPr lang="zh-CN" altLang="en-US" sz="1000" dirty="0" smtClean="0"/>
              <a:t>处理</a:t>
            </a:r>
            <a:endParaRPr lang="zh-CN" altLang="en-US" sz="1000" dirty="0"/>
          </a:p>
        </p:txBody>
      </p:sp>
      <p:sp>
        <p:nvSpPr>
          <p:cNvPr id="21" name="矩形 9"/>
          <p:cNvSpPr/>
          <p:nvPr/>
        </p:nvSpPr>
        <p:spPr>
          <a:xfrm>
            <a:off x="478758" y="2032484"/>
            <a:ext cx="1727845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400" dirty="0" err="1" smtClean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HVACComCnvTx</a:t>
            </a:r>
            <a:endParaRPr lang="zh-CN" altLang="en-US" sz="14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024622" y="1015323"/>
            <a:ext cx="4860540" cy="3159853"/>
          </a:xfrm>
          <a:prstGeom prst="round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37190" y="1744452"/>
            <a:ext cx="648072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状态发送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3241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16000" y="216021"/>
            <a:ext cx="8231294" cy="4339505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6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标题宋体</a:t>
            </a:r>
            <a:r>
              <a:rPr lang="en-US" altLang="zh-CN" sz="6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6000" cap="all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黑体</a:t>
            </a:r>
            <a:r>
              <a:rPr lang="en-US" altLang="zh-CN" sz="6000" cap="all" dirty="0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60</a:t>
            </a:r>
            <a:r>
              <a:rPr lang="en-US" altLang="zh-CN" sz="8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/>
            </a:r>
            <a:br>
              <a:rPr lang="en-US" altLang="zh-CN" sz="8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</a:br>
            <a:r>
              <a:rPr lang="zh-CN" altLang="en-US" sz="4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副标题宋体</a:t>
            </a:r>
            <a:r>
              <a:rPr lang="en-US" altLang="zh-CN" sz="4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4000" cap="all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黑体</a:t>
            </a:r>
            <a:r>
              <a:rPr lang="en-US" altLang="zh-CN" sz="4000" cap="all" dirty="0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40</a:t>
            </a:r>
            <a:endParaRPr lang="en-US" sz="4000" cap="all" dirty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Untertitel 2" hidden="1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0" y="0"/>
            <a:ext cx="1058824" cy="105893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00">
              <a:solidFill>
                <a:srgbClr val="000000"/>
              </a:solidFill>
            </a:endParaRPr>
          </a:p>
        </p:txBody>
      </p:sp>
      <p:pic>
        <p:nvPicPr>
          <p:cNvPr id="6" name="Grafik 5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117" cy="5145352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el 1"/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1728478" y="1708448"/>
            <a:ext cx="568863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2pPr>
            <a:lvl3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3pPr>
            <a:lvl4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4pPr>
            <a:lvl5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5pPr>
            <a:lvl6pPr marL="381108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6pPr>
            <a:lvl7pPr marL="761687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7pPr>
            <a:lvl8pPr marL="1142794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8pPr>
            <a:lvl9pPr marL="1523902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000" kern="0" cap="all" dirty="0">
                <a:solidFill>
                  <a:srgbClr val="FFFFFF"/>
                </a:solidFill>
                <a:ea typeface="微软雅黑" panose="020B0503020204020204" pitchFamily="34" charset="-122"/>
              </a:rPr>
              <a:t>GAC </a:t>
            </a:r>
            <a:r>
              <a:rPr lang="en-US" altLang="zh-CN" sz="4000" kern="0" cap="all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ZCU</a:t>
            </a:r>
            <a:r>
              <a:rPr lang="zh-CN" altLang="en-US" sz="4000" kern="0" cap="all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风挡玻璃加热控制</a:t>
            </a:r>
            <a:endParaRPr lang="en-US" altLang="zh-CN" sz="4000" kern="0" cap="all" dirty="0" smtClean="0">
              <a:solidFill>
                <a:srgbClr val="FFFFFF"/>
              </a:solidFill>
              <a:ea typeface="微软雅黑" panose="020B0503020204020204" pitchFamily="34" charset="-122"/>
            </a:endParaRPr>
          </a:p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000" kern="0" cap="all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升级</a:t>
            </a:r>
            <a:r>
              <a:rPr lang="zh-CN" altLang="en-US" sz="4000" kern="0" cap="all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r>
              <a:rPr lang="zh-CN" altLang="en-US" sz="4000" kern="0" cap="all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endParaRPr lang="en-US" altLang="zh-CN" sz="4000" kern="0" cap="all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97922" y="2644552"/>
            <a:ext cx="3749744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kern="0" cap="all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en-US" altLang="zh-CN" sz="3600" kern="0" cap="all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</a:t>
            </a:r>
            <a:r>
              <a:rPr lang="en-US" altLang="zh-CN" sz="3600" kern="0" cap="all" spc="60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1019</a:t>
            </a:r>
            <a:r>
              <a:rPr lang="en-US" altLang="zh-CN" sz="3600" kern="0" cap="all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——</a:t>
            </a:r>
            <a:endParaRPr lang="en-US" altLang="zh-CN" sz="3600" kern="0" cap="all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985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998" y="124272"/>
            <a:ext cx="2193532" cy="307777"/>
            <a:chOff x="2998" y="124272"/>
            <a:chExt cx="2193532" cy="307777"/>
          </a:xfrm>
        </p:grpSpPr>
        <p:sp>
          <p:nvSpPr>
            <p:cNvPr id="2" name="TextBox 1"/>
            <p:cNvSpPr txBox="1"/>
            <p:nvPr/>
          </p:nvSpPr>
          <p:spPr>
            <a:xfrm>
              <a:off x="648358" y="124272"/>
              <a:ext cx="154817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原始需求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9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风挡玻璃加热控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制及诊断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152414" y="736340"/>
            <a:ext cx="6732748" cy="3708412"/>
            <a:chOff x="1044402" y="1708448"/>
            <a:chExt cx="4068452" cy="2952328"/>
          </a:xfrm>
        </p:grpSpPr>
        <p:sp>
          <p:nvSpPr>
            <p:cNvPr id="28" name="圆角矩形 27"/>
            <p:cNvSpPr/>
            <p:nvPr/>
          </p:nvSpPr>
          <p:spPr>
            <a:xfrm>
              <a:off x="1044402" y="1708448"/>
              <a:ext cx="4068452" cy="2916324"/>
            </a:xfrm>
            <a:prstGeom prst="roundRect">
              <a:avLst>
                <a:gd name="adj" fmla="val 3500"/>
              </a:avLst>
            </a:prstGeom>
            <a:solidFill>
              <a:srgbClr val="3F136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1044402" y="1744452"/>
              <a:ext cx="4068452" cy="2916324"/>
            </a:xfrm>
            <a:prstGeom prst="roundRect">
              <a:avLst>
                <a:gd name="adj" fmla="val 3500"/>
              </a:avLst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442" y="1600436"/>
            <a:ext cx="6192688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028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27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需求分解及架构设计</a:t>
              </a:r>
            </a:p>
          </p:txBody>
        </p:sp>
        <p:grpSp>
          <p:nvGrpSpPr>
            <p:cNvPr id="29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0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288318" y="556320"/>
            <a:ext cx="3798525" cy="215444"/>
            <a:chOff x="414229" y="520316"/>
            <a:chExt cx="3798525" cy="215444"/>
          </a:xfrm>
        </p:grpSpPr>
        <p:sp>
          <p:nvSpPr>
            <p:cNvPr id="34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风挡玻璃加热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制及诊断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组合 59"/>
          <p:cNvGrpSpPr/>
          <p:nvPr/>
        </p:nvGrpSpPr>
        <p:grpSpPr>
          <a:xfrm>
            <a:off x="828378" y="916360"/>
            <a:ext cx="7056784" cy="972108"/>
            <a:chOff x="1044402" y="1132384"/>
            <a:chExt cx="7056784" cy="972108"/>
          </a:xfrm>
        </p:grpSpPr>
        <p:grpSp>
          <p:nvGrpSpPr>
            <p:cNvPr id="21" name="组合 49"/>
            <p:cNvGrpSpPr/>
            <p:nvPr/>
          </p:nvGrpSpPr>
          <p:grpSpPr>
            <a:xfrm>
              <a:off x="1044402" y="1132384"/>
              <a:ext cx="7056784" cy="972108"/>
              <a:chOff x="1134412" y="1132384"/>
              <a:chExt cx="7056784" cy="972108"/>
            </a:xfrm>
          </p:grpSpPr>
          <p:grpSp>
            <p:nvGrpSpPr>
              <p:cNvPr id="25" name="组合 48"/>
              <p:cNvGrpSpPr/>
              <p:nvPr/>
            </p:nvGrpSpPr>
            <p:grpSpPr>
              <a:xfrm>
                <a:off x="1134412" y="1132384"/>
                <a:ext cx="1908212" cy="972108"/>
                <a:chOff x="1080406" y="1528428"/>
                <a:chExt cx="1908212" cy="972108"/>
              </a:xfrm>
            </p:grpSpPr>
            <p:sp>
              <p:nvSpPr>
                <p:cNvPr id="44" name="圆角矩形 40"/>
                <p:cNvSpPr/>
                <p:nvPr/>
              </p:nvSpPr>
              <p:spPr>
                <a:xfrm>
                  <a:off x="1080406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5" name="组合 36"/>
                <p:cNvGrpSpPr/>
                <p:nvPr/>
              </p:nvGrpSpPr>
              <p:grpSpPr>
                <a:xfrm>
                  <a:off x="1160170" y="1738011"/>
                  <a:ext cx="1748684" cy="552943"/>
                  <a:chOff x="1188491" y="1725762"/>
                  <a:chExt cx="1748684" cy="552943"/>
                </a:xfrm>
              </p:grpSpPr>
              <p:sp>
                <p:nvSpPr>
                  <p:cNvPr id="46" name="矩形 9"/>
                  <p:cNvSpPr/>
                  <p:nvPr/>
                </p:nvSpPr>
                <p:spPr>
                  <a:xfrm>
                    <a:off x="1188491" y="1725762"/>
                    <a:ext cx="1748684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1400" dirty="0" err="1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HVACComCnvRx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7" name="矩形 41"/>
                  <p:cNvSpPr/>
                  <p:nvPr/>
                </p:nvSpPr>
                <p:spPr>
                  <a:xfrm>
                    <a:off x="1318078" y="2032484"/>
                    <a:ext cx="1489510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000" dirty="0"/>
                      <a:t>CCU</a:t>
                    </a:r>
                    <a:r>
                      <a:rPr lang="zh-CN" altLang="en-US" sz="1000" dirty="0"/>
                      <a:t>控制信号接收处理</a:t>
                    </a:r>
                  </a:p>
                </p:txBody>
              </p:sp>
            </p:grpSp>
          </p:grpSp>
          <p:grpSp>
            <p:nvGrpSpPr>
              <p:cNvPr id="26" name="组合 46"/>
              <p:cNvGrpSpPr/>
              <p:nvPr/>
            </p:nvGrpSpPr>
            <p:grpSpPr>
              <a:xfrm>
                <a:off x="3708698" y="1132384"/>
                <a:ext cx="1908212" cy="972108"/>
                <a:chOff x="3744702" y="1528428"/>
                <a:chExt cx="1908212" cy="972108"/>
              </a:xfrm>
            </p:grpSpPr>
            <p:sp>
              <p:nvSpPr>
                <p:cNvPr id="40" name="圆角矩形 44"/>
                <p:cNvSpPr/>
                <p:nvPr/>
              </p:nvSpPr>
              <p:spPr>
                <a:xfrm>
                  <a:off x="3744702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矩形 24"/>
                <p:cNvSpPr/>
                <p:nvPr/>
              </p:nvSpPr>
              <p:spPr>
                <a:xfrm>
                  <a:off x="3762704" y="1780456"/>
                  <a:ext cx="1888658" cy="30777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% </a:t>
                  </a:r>
                  <a:r>
                    <a:rPr lang="en-US" altLang="zh-CN" sz="1400" dirty="0" err="1" smtClean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WndshdHeatg_DD</a:t>
                  </a:r>
                  <a:endParaRPr lang="en-US" altLang="zh-CN" sz="14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8" name="组合 47"/>
              <p:cNvGrpSpPr/>
              <p:nvPr/>
            </p:nvGrpSpPr>
            <p:grpSpPr>
              <a:xfrm>
                <a:off x="6282984" y="1132384"/>
                <a:ext cx="1908212" cy="972108"/>
                <a:chOff x="6631465" y="1273496"/>
                <a:chExt cx="1908212" cy="972108"/>
              </a:xfrm>
            </p:grpSpPr>
            <p:sp>
              <p:nvSpPr>
                <p:cNvPr id="31" name="圆角矩形 45"/>
                <p:cNvSpPr/>
                <p:nvPr/>
              </p:nvSpPr>
              <p:spPr>
                <a:xfrm>
                  <a:off x="6631465" y="1273496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矩形 25"/>
                <p:cNvSpPr/>
                <p:nvPr/>
              </p:nvSpPr>
              <p:spPr>
                <a:xfrm>
                  <a:off x="6721649" y="1483079"/>
                  <a:ext cx="1727845" cy="30777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%</a:t>
                  </a:r>
                  <a:r>
                    <a:rPr lang="en-US" altLang="zh-CN" sz="1400" dirty="0" err="1" smtClean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HVACComCnvTx</a:t>
                  </a:r>
                  <a:endParaRPr lang="zh-CN" altLang="en-US" sz="14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22" name="直接箭头连接符 54"/>
            <p:cNvCxnSpPr>
              <a:stCxn id="44" idx="3"/>
              <a:endCxn id="40" idx="1"/>
            </p:cNvCxnSpPr>
            <p:nvPr/>
          </p:nvCxnSpPr>
          <p:spPr>
            <a:xfrm>
              <a:off x="2952614" y="1618438"/>
              <a:ext cx="666074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58"/>
            <p:cNvCxnSpPr>
              <a:stCxn id="40" idx="3"/>
              <a:endCxn id="31" idx="1"/>
            </p:cNvCxnSpPr>
            <p:nvPr/>
          </p:nvCxnSpPr>
          <p:spPr>
            <a:xfrm>
              <a:off x="5526900" y="1618438"/>
              <a:ext cx="666074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518" y="1996480"/>
            <a:ext cx="1600200" cy="266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862" y="1996480"/>
            <a:ext cx="18954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820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32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架构文件输出</a:t>
              </a:r>
            </a:p>
          </p:txBody>
        </p:sp>
        <p:grpSp>
          <p:nvGrpSpPr>
            <p:cNvPr id="33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37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风挡玻璃加热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制及诊断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06420" y="3354770"/>
            <a:ext cx="6732748" cy="360040"/>
            <a:chOff x="1206420" y="3184612"/>
            <a:chExt cx="6732748" cy="360040"/>
          </a:xfrm>
        </p:grpSpPr>
        <p:sp>
          <p:nvSpPr>
            <p:cNvPr id="59" name="圆角矩形 58"/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Update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组合 64"/>
          <p:cNvGrpSpPr/>
          <p:nvPr/>
        </p:nvGrpSpPr>
        <p:grpSpPr>
          <a:xfrm>
            <a:off x="1206420" y="1996480"/>
            <a:ext cx="6732748" cy="360040"/>
            <a:chOff x="1206420" y="3184612"/>
            <a:chExt cx="6732748" cy="360040"/>
          </a:xfrm>
        </p:grpSpPr>
        <p:sp>
          <p:nvSpPr>
            <p:cNvPr id="66" name="圆角矩形 65"/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Base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68" name="直接连接符 67"/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6589018" y="3724672"/>
          <a:ext cx="915988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7" name="Packager Shell Object" showAsIcon="1" r:id="rId3" imgW="915480" imgH="313200" progId="Package">
                  <p:embed/>
                </p:oleObj>
              </mc:Choice>
              <mc:Fallback>
                <p:oleObj name="Packager Shell Object" showAsIcon="1" r:id="rId3" imgW="91548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89018" y="3724672"/>
                        <a:ext cx="915988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692474" y="3796680"/>
          <a:ext cx="92710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8" name="Packager Shell Object" showAsIcon="1" r:id="rId5" imgW="927000" imgH="313200" progId="Package">
                  <p:embed/>
                </p:oleObj>
              </mc:Choice>
              <mc:Fallback>
                <p:oleObj name="Packager Shell Object" showAsIcon="1" r:id="rId5" imgW="92700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92474" y="3796680"/>
                        <a:ext cx="927100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" name="组合 59"/>
          <p:cNvGrpSpPr/>
          <p:nvPr/>
        </p:nvGrpSpPr>
        <p:grpSpPr>
          <a:xfrm>
            <a:off x="828378" y="916360"/>
            <a:ext cx="7056784" cy="972108"/>
            <a:chOff x="1044402" y="1132384"/>
            <a:chExt cx="7056784" cy="972108"/>
          </a:xfrm>
        </p:grpSpPr>
        <p:grpSp>
          <p:nvGrpSpPr>
            <p:cNvPr id="40" name="组合 49"/>
            <p:cNvGrpSpPr/>
            <p:nvPr/>
          </p:nvGrpSpPr>
          <p:grpSpPr>
            <a:xfrm>
              <a:off x="1044402" y="1132384"/>
              <a:ext cx="7056784" cy="972108"/>
              <a:chOff x="1134412" y="1132384"/>
              <a:chExt cx="7056784" cy="972108"/>
            </a:xfrm>
          </p:grpSpPr>
          <p:grpSp>
            <p:nvGrpSpPr>
              <p:cNvPr id="48" name="组合 48"/>
              <p:cNvGrpSpPr/>
              <p:nvPr/>
            </p:nvGrpSpPr>
            <p:grpSpPr>
              <a:xfrm>
                <a:off x="1134412" y="1132384"/>
                <a:ext cx="1908212" cy="972108"/>
                <a:chOff x="1080406" y="1528428"/>
                <a:chExt cx="1908212" cy="972108"/>
              </a:xfrm>
            </p:grpSpPr>
            <p:sp>
              <p:nvSpPr>
                <p:cNvPr id="74" name="圆角矩形 40"/>
                <p:cNvSpPr/>
                <p:nvPr/>
              </p:nvSpPr>
              <p:spPr>
                <a:xfrm>
                  <a:off x="1080406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75" name="组合 36"/>
                <p:cNvGrpSpPr/>
                <p:nvPr/>
              </p:nvGrpSpPr>
              <p:grpSpPr>
                <a:xfrm>
                  <a:off x="1160170" y="1738011"/>
                  <a:ext cx="1748684" cy="552943"/>
                  <a:chOff x="1188491" y="1725762"/>
                  <a:chExt cx="1748684" cy="552943"/>
                </a:xfrm>
              </p:grpSpPr>
              <p:sp>
                <p:nvSpPr>
                  <p:cNvPr id="76" name="矩形 9"/>
                  <p:cNvSpPr/>
                  <p:nvPr/>
                </p:nvSpPr>
                <p:spPr>
                  <a:xfrm>
                    <a:off x="1188491" y="1725762"/>
                    <a:ext cx="1748684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1400" dirty="0" err="1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HVACComCnvRx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" name="矩形 41"/>
                  <p:cNvSpPr/>
                  <p:nvPr/>
                </p:nvSpPr>
                <p:spPr>
                  <a:xfrm>
                    <a:off x="1318078" y="2032484"/>
                    <a:ext cx="1489510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000" dirty="0"/>
                      <a:t>CCU</a:t>
                    </a:r>
                    <a:r>
                      <a:rPr lang="zh-CN" altLang="en-US" sz="1000" dirty="0"/>
                      <a:t>控制信号接收处理</a:t>
                    </a:r>
                  </a:p>
                </p:txBody>
              </p:sp>
            </p:grpSp>
          </p:grpSp>
          <p:grpSp>
            <p:nvGrpSpPr>
              <p:cNvPr id="50" name="组合 46"/>
              <p:cNvGrpSpPr/>
              <p:nvPr/>
            </p:nvGrpSpPr>
            <p:grpSpPr>
              <a:xfrm>
                <a:off x="3699780" y="1132384"/>
                <a:ext cx="1917130" cy="972108"/>
                <a:chOff x="3735784" y="1528428"/>
                <a:chExt cx="1917130" cy="972108"/>
              </a:xfrm>
            </p:grpSpPr>
            <p:sp>
              <p:nvSpPr>
                <p:cNvPr id="72" name="圆角矩形 44"/>
                <p:cNvSpPr/>
                <p:nvPr/>
              </p:nvSpPr>
              <p:spPr>
                <a:xfrm>
                  <a:off x="3744702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矩形 24"/>
                <p:cNvSpPr/>
                <p:nvPr/>
              </p:nvSpPr>
              <p:spPr>
                <a:xfrm>
                  <a:off x="3735784" y="1816460"/>
                  <a:ext cx="1838966" cy="30777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%</a:t>
                  </a:r>
                  <a:r>
                    <a:rPr lang="en-US" altLang="zh-CN" sz="1400" dirty="0" err="1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WndshdHeatg_DD</a:t>
                  </a:r>
                  <a:endParaRPr lang="zh-CN" altLang="en-US" sz="14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2" name="组合 47"/>
              <p:cNvGrpSpPr/>
              <p:nvPr/>
            </p:nvGrpSpPr>
            <p:grpSpPr>
              <a:xfrm>
                <a:off x="6282984" y="1132384"/>
                <a:ext cx="1908212" cy="972108"/>
                <a:chOff x="6631465" y="1273496"/>
                <a:chExt cx="1908212" cy="972108"/>
              </a:xfrm>
            </p:grpSpPr>
            <p:sp>
              <p:nvSpPr>
                <p:cNvPr id="58" name="圆角矩形 45"/>
                <p:cNvSpPr/>
                <p:nvPr/>
              </p:nvSpPr>
              <p:spPr>
                <a:xfrm>
                  <a:off x="6631465" y="1273496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矩形 25"/>
                <p:cNvSpPr/>
                <p:nvPr/>
              </p:nvSpPr>
              <p:spPr>
                <a:xfrm>
                  <a:off x="6721649" y="1483079"/>
                  <a:ext cx="1727845" cy="30777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%</a:t>
                  </a:r>
                  <a:r>
                    <a:rPr lang="en-US" altLang="zh-CN" sz="1400" dirty="0" err="1" smtClean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HVACComCnvTx</a:t>
                  </a:r>
                  <a:endParaRPr lang="zh-CN" altLang="en-US" sz="14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42" name="直接箭头连接符 54"/>
            <p:cNvCxnSpPr>
              <a:stCxn id="74" idx="3"/>
              <a:endCxn id="72" idx="1"/>
            </p:cNvCxnSpPr>
            <p:nvPr/>
          </p:nvCxnSpPr>
          <p:spPr>
            <a:xfrm>
              <a:off x="2952614" y="1618438"/>
              <a:ext cx="666074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58"/>
            <p:cNvCxnSpPr>
              <a:stCxn id="72" idx="3"/>
              <a:endCxn id="58" idx="1"/>
            </p:cNvCxnSpPr>
            <p:nvPr/>
          </p:nvCxnSpPr>
          <p:spPr>
            <a:xfrm>
              <a:off x="5526900" y="1618438"/>
              <a:ext cx="666074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8529180"/>
              </p:ext>
            </p:extLst>
          </p:nvPr>
        </p:nvGraphicFramePr>
        <p:xfrm>
          <a:off x="4284762" y="3868688"/>
          <a:ext cx="938213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9" name="Packager Shell Object" showAsIcon="1" r:id="rId7" imgW="938520" imgH="313200" progId="Package">
                  <p:embed/>
                </p:oleObj>
              </mc:Choice>
              <mc:Fallback>
                <p:oleObj name="Packager Shell Object" showAsIcon="1" r:id="rId7" imgW="93852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84762" y="3868688"/>
                        <a:ext cx="938213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45749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32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详细设计</a:t>
              </a:r>
            </a:p>
          </p:txBody>
        </p:sp>
        <p:grpSp>
          <p:nvGrpSpPr>
            <p:cNvPr id="33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1206420" y="3354770"/>
            <a:ext cx="6732748" cy="360040"/>
            <a:chOff x="1206420" y="3184612"/>
            <a:chExt cx="6732748" cy="360040"/>
          </a:xfrm>
        </p:grpSpPr>
        <p:sp>
          <p:nvSpPr>
            <p:cNvPr id="56" name="圆角矩形 55"/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Update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58" name="直接连接符 57"/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组合 59"/>
          <p:cNvGrpSpPr/>
          <p:nvPr/>
        </p:nvGrpSpPr>
        <p:grpSpPr>
          <a:xfrm>
            <a:off x="1206420" y="1996480"/>
            <a:ext cx="6732748" cy="360040"/>
            <a:chOff x="1206420" y="3184612"/>
            <a:chExt cx="6732748" cy="360040"/>
          </a:xfrm>
        </p:grpSpPr>
        <p:sp>
          <p:nvSpPr>
            <p:cNvPr id="61" name="圆角矩形 60"/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Base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63" name="直接连接符 62"/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组合 64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66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风挡玻璃加热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制及诊断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440446" y="3796680"/>
          <a:ext cx="79375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0" name="Packager Shell Object" showAsIcon="1" r:id="rId3" imgW="793800" imgH="313200" progId="Package">
                  <p:embed/>
                </p:oleObj>
              </mc:Choice>
              <mc:Fallback>
                <p:oleObj name="Packager Shell Object" showAsIcon="1" r:id="rId3" imgW="79380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0446" y="3796680"/>
                        <a:ext cx="793750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6913054" y="3868688"/>
          <a:ext cx="78740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1" name="Packager Shell Object" showAsIcon="1" r:id="rId5" imgW="788040" imgH="313200" progId="Package">
                  <p:embed/>
                </p:oleObj>
              </mc:Choice>
              <mc:Fallback>
                <p:oleObj name="Packager Shell Object" showAsIcon="1" r:id="rId5" imgW="78804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13054" y="3868688"/>
                        <a:ext cx="787400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组合 59"/>
          <p:cNvGrpSpPr/>
          <p:nvPr/>
        </p:nvGrpSpPr>
        <p:grpSpPr>
          <a:xfrm>
            <a:off x="828378" y="916360"/>
            <a:ext cx="7056784" cy="972108"/>
            <a:chOff x="1044402" y="1132384"/>
            <a:chExt cx="7056784" cy="972108"/>
          </a:xfrm>
        </p:grpSpPr>
        <p:grpSp>
          <p:nvGrpSpPr>
            <p:cNvPr id="41" name="组合 49"/>
            <p:cNvGrpSpPr/>
            <p:nvPr/>
          </p:nvGrpSpPr>
          <p:grpSpPr>
            <a:xfrm>
              <a:off x="1044402" y="1132384"/>
              <a:ext cx="7056784" cy="972108"/>
              <a:chOff x="1134412" y="1132384"/>
              <a:chExt cx="7056784" cy="972108"/>
            </a:xfrm>
          </p:grpSpPr>
          <p:grpSp>
            <p:nvGrpSpPr>
              <p:cNvPr id="44" name="组合 48"/>
              <p:cNvGrpSpPr/>
              <p:nvPr/>
            </p:nvGrpSpPr>
            <p:grpSpPr>
              <a:xfrm>
                <a:off x="1134412" y="1132384"/>
                <a:ext cx="1908212" cy="972108"/>
                <a:chOff x="1080406" y="1528428"/>
                <a:chExt cx="1908212" cy="972108"/>
              </a:xfrm>
            </p:grpSpPr>
            <p:sp>
              <p:nvSpPr>
                <p:cNvPr id="79" name="圆角矩形 40"/>
                <p:cNvSpPr/>
                <p:nvPr/>
              </p:nvSpPr>
              <p:spPr>
                <a:xfrm>
                  <a:off x="1080406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80" name="组合 36"/>
                <p:cNvGrpSpPr/>
                <p:nvPr/>
              </p:nvGrpSpPr>
              <p:grpSpPr>
                <a:xfrm>
                  <a:off x="1160170" y="1738011"/>
                  <a:ext cx="1748684" cy="552943"/>
                  <a:chOff x="1188491" y="1725762"/>
                  <a:chExt cx="1748684" cy="552943"/>
                </a:xfrm>
              </p:grpSpPr>
              <p:sp>
                <p:nvSpPr>
                  <p:cNvPr id="81" name="矩形 9"/>
                  <p:cNvSpPr/>
                  <p:nvPr/>
                </p:nvSpPr>
                <p:spPr>
                  <a:xfrm>
                    <a:off x="1188491" y="1725762"/>
                    <a:ext cx="1748684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1400" dirty="0" err="1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HVACComCnvRx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2" name="矩形 41"/>
                  <p:cNvSpPr/>
                  <p:nvPr/>
                </p:nvSpPr>
                <p:spPr>
                  <a:xfrm>
                    <a:off x="1318078" y="2032484"/>
                    <a:ext cx="1489510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000" dirty="0"/>
                      <a:t>CCU</a:t>
                    </a:r>
                    <a:r>
                      <a:rPr lang="zh-CN" altLang="en-US" sz="1000" dirty="0"/>
                      <a:t>控制信号接收处理</a:t>
                    </a:r>
                  </a:p>
                </p:txBody>
              </p:sp>
            </p:grpSp>
          </p:grpSp>
          <p:grpSp>
            <p:nvGrpSpPr>
              <p:cNvPr id="45" name="组合 46"/>
              <p:cNvGrpSpPr/>
              <p:nvPr/>
            </p:nvGrpSpPr>
            <p:grpSpPr>
              <a:xfrm>
                <a:off x="3699780" y="1132384"/>
                <a:ext cx="1917130" cy="972108"/>
                <a:chOff x="3735784" y="1528428"/>
                <a:chExt cx="1917130" cy="972108"/>
              </a:xfrm>
            </p:grpSpPr>
            <p:sp>
              <p:nvSpPr>
                <p:cNvPr id="49" name="圆角矩形 44"/>
                <p:cNvSpPr/>
                <p:nvPr/>
              </p:nvSpPr>
              <p:spPr>
                <a:xfrm>
                  <a:off x="3744702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矩形 24"/>
                <p:cNvSpPr/>
                <p:nvPr/>
              </p:nvSpPr>
              <p:spPr>
                <a:xfrm>
                  <a:off x="3735784" y="1816460"/>
                  <a:ext cx="1838966" cy="30777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%</a:t>
                  </a:r>
                  <a:r>
                    <a:rPr lang="en-US" altLang="zh-CN" sz="1400" dirty="0" err="1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WndshdHeatg_DD</a:t>
                  </a:r>
                  <a:endParaRPr lang="zh-CN" altLang="en-US" sz="14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6" name="组合 47"/>
              <p:cNvGrpSpPr/>
              <p:nvPr/>
            </p:nvGrpSpPr>
            <p:grpSpPr>
              <a:xfrm>
                <a:off x="6282984" y="1132384"/>
                <a:ext cx="1908212" cy="972108"/>
                <a:chOff x="6631465" y="1273496"/>
                <a:chExt cx="1908212" cy="972108"/>
              </a:xfrm>
            </p:grpSpPr>
            <p:sp>
              <p:nvSpPr>
                <p:cNvPr id="47" name="圆角矩形 45"/>
                <p:cNvSpPr/>
                <p:nvPr/>
              </p:nvSpPr>
              <p:spPr>
                <a:xfrm>
                  <a:off x="6631465" y="1273496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矩形 25"/>
                <p:cNvSpPr/>
                <p:nvPr/>
              </p:nvSpPr>
              <p:spPr>
                <a:xfrm>
                  <a:off x="6721649" y="1483079"/>
                  <a:ext cx="1727845" cy="30777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%</a:t>
                  </a:r>
                  <a:r>
                    <a:rPr lang="en-US" altLang="zh-CN" sz="1400" dirty="0" err="1" smtClean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HVACComCnvTx</a:t>
                  </a:r>
                  <a:endParaRPr lang="zh-CN" altLang="en-US" sz="14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42" name="直接箭头连接符 54"/>
            <p:cNvCxnSpPr>
              <a:stCxn id="79" idx="3"/>
              <a:endCxn id="49" idx="1"/>
            </p:cNvCxnSpPr>
            <p:nvPr/>
          </p:nvCxnSpPr>
          <p:spPr>
            <a:xfrm>
              <a:off x="2952614" y="1618438"/>
              <a:ext cx="666074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58"/>
            <p:cNvCxnSpPr>
              <a:stCxn id="49" idx="3"/>
              <a:endCxn id="47" idx="1"/>
            </p:cNvCxnSpPr>
            <p:nvPr/>
          </p:nvCxnSpPr>
          <p:spPr>
            <a:xfrm>
              <a:off x="5526900" y="1618438"/>
              <a:ext cx="666074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122800"/>
              </p:ext>
            </p:extLst>
          </p:nvPr>
        </p:nvGraphicFramePr>
        <p:xfrm>
          <a:off x="4176750" y="3940696"/>
          <a:ext cx="811213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2" name="Packager Shell Object" showAsIcon="1" r:id="rId7" imgW="811080" imgH="313200" progId="Package">
                  <p:embed/>
                </p:oleObj>
              </mc:Choice>
              <mc:Fallback>
                <p:oleObj name="Packager Shell Object" showAsIcon="1" r:id="rId7" imgW="81108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76750" y="3940696"/>
                        <a:ext cx="811213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87317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6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7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9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14229" y="520316"/>
            <a:ext cx="3798525" cy="495007"/>
            <a:chOff x="414229" y="520316"/>
            <a:chExt cx="3798525" cy="495007"/>
          </a:xfrm>
        </p:grpSpPr>
        <p:sp>
          <p:nvSpPr>
            <p:cNvPr id="33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风挡玻璃加热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制及诊断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98" y="1492424"/>
            <a:ext cx="5293031" cy="1872208"/>
          </a:xfrm>
          <a:prstGeom prst="rect">
            <a:avLst/>
          </a:prstGeom>
        </p:spPr>
      </p:pic>
      <p:sp>
        <p:nvSpPr>
          <p:cNvPr id="15" name="圆角矩形 40"/>
          <p:cNvSpPr/>
          <p:nvPr/>
        </p:nvSpPr>
        <p:spPr>
          <a:xfrm>
            <a:off x="360326" y="1852464"/>
            <a:ext cx="1908212" cy="97210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矩形 41"/>
          <p:cNvSpPr/>
          <p:nvPr/>
        </p:nvSpPr>
        <p:spPr>
          <a:xfrm>
            <a:off x="612354" y="2320516"/>
            <a:ext cx="14895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/>
              <a:t>CCU</a:t>
            </a:r>
            <a:r>
              <a:rPr lang="zh-CN" altLang="en-US" sz="1000" dirty="0"/>
              <a:t>控制信号接收处理</a:t>
            </a:r>
          </a:p>
        </p:txBody>
      </p:sp>
      <p:sp>
        <p:nvSpPr>
          <p:cNvPr id="21" name="矩形 9"/>
          <p:cNvSpPr/>
          <p:nvPr/>
        </p:nvSpPr>
        <p:spPr>
          <a:xfrm>
            <a:off x="468338" y="2032484"/>
            <a:ext cx="1748684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4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HVACComCnvRx</a:t>
            </a:r>
            <a:endParaRPr lang="zh-CN" altLang="en-US" sz="14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024622" y="1708448"/>
            <a:ext cx="4860540" cy="288032"/>
          </a:xfrm>
          <a:prstGeom prst="round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37190" y="1744452"/>
            <a:ext cx="648072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信号接收</a:t>
            </a:r>
          </a:p>
        </p:txBody>
      </p:sp>
    </p:spTree>
    <p:extLst>
      <p:ext uri="{BB962C8B-B14F-4D97-AF65-F5344CB8AC3E}">
        <p14:creationId xmlns:p14="http://schemas.microsoft.com/office/powerpoint/2010/main" val="15635599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6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7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9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14229" y="520316"/>
            <a:ext cx="3798525" cy="495007"/>
            <a:chOff x="414229" y="520316"/>
            <a:chExt cx="3798525" cy="495007"/>
          </a:xfrm>
        </p:grpSpPr>
        <p:sp>
          <p:nvSpPr>
            <p:cNvPr id="33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风挡玻璃加热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endPara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626" y="484312"/>
            <a:ext cx="4680520" cy="399389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89018" y="952364"/>
            <a:ext cx="1224136" cy="39604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37190" y="1024372"/>
            <a:ext cx="756084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状态发送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64982" y="2680556"/>
            <a:ext cx="1548172" cy="18002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93174" y="3688668"/>
            <a:ext cx="756084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诊断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40546" y="2464532"/>
            <a:ext cx="756084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使能条件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12654" y="2140496"/>
            <a:ext cx="1800200" cy="72008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5804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6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7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9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14229" y="520316"/>
            <a:ext cx="3798525" cy="495007"/>
            <a:chOff x="414229" y="520316"/>
            <a:chExt cx="3798525" cy="495007"/>
          </a:xfrm>
        </p:grpSpPr>
        <p:sp>
          <p:nvSpPr>
            <p:cNvPr id="33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风挡玻璃加热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endPara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14" y="988368"/>
            <a:ext cx="8231497" cy="15268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58" y="2644552"/>
            <a:ext cx="8028892" cy="183311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72294" y="2500536"/>
            <a:ext cx="9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89218" y="1528428"/>
            <a:ext cx="612068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 smtClean="0">
                <a:solidFill>
                  <a:srgbClr val="FF0000"/>
                </a:solidFill>
              </a:rPr>
              <a:t>ON 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Diag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89218" y="3364632"/>
            <a:ext cx="61206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 smtClean="0">
                <a:solidFill>
                  <a:srgbClr val="FF0000"/>
                </a:solidFill>
              </a:rPr>
              <a:t>Off 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Diag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998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6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7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9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14229" y="520316"/>
            <a:ext cx="3798525" cy="495007"/>
            <a:chOff x="414229" y="520316"/>
            <a:chExt cx="3798525" cy="495007"/>
          </a:xfrm>
        </p:grpSpPr>
        <p:sp>
          <p:nvSpPr>
            <p:cNvPr id="33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风挡玻璃加热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制及诊断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圆角矩形 40"/>
          <p:cNvSpPr/>
          <p:nvPr/>
        </p:nvSpPr>
        <p:spPr>
          <a:xfrm>
            <a:off x="360326" y="1852464"/>
            <a:ext cx="1908212" cy="97210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矩形 41"/>
          <p:cNvSpPr/>
          <p:nvPr/>
        </p:nvSpPr>
        <p:spPr>
          <a:xfrm>
            <a:off x="612355" y="2320516"/>
            <a:ext cx="14895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/>
              <a:t>CCU</a:t>
            </a:r>
            <a:r>
              <a:rPr lang="zh-CN" altLang="en-US" sz="1000" dirty="0" smtClean="0"/>
              <a:t>控制信号</a:t>
            </a:r>
            <a:r>
              <a:rPr lang="zh-CN" altLang="en-US" sz="1000" dirty="0"/>
              <a:t>发送</a:t>
            </a:r>
            <a:r>
              <a:rPr lang="zh-CN" altLang="en-US" sz="1000" dirty="0" smtClean="0"/>
              <a:t>处理</a:t>
            </a:r>
            <a:endParaRPr lang="zh-CN" altLang="en-US" sz="1000" dirty="0"/>
          </a:p>
        </p:txBody>
      </p:sp>
      <p:sp>
        <p:nvSpPr>
          <p:cNvPr id="21" name="矩形 9"/>
          <p:cNvSpPr/>
          <p:nvPr/>
        </p:nvSpPr>
        <p:spPr>
          <a:xfrm>
            <a:off x="478758" y="2032484"/>
            <a:ext cx="1727845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400" dirty="0" err="1" smtClean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HVACComCnvTx</a:t>
            </a:r>
            <a:endParaRPr lang="zh-CN" altLang="en-US" sz="14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024622" y="1708448"/>
            <a:ext cx="4860540" cy="396044"/>
          </a:xfrm>
          <a:prstGeom prst="round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37190" y="1744452"/>
            <a:ext cx="648072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信号发送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352" y="1745298"/>
            <a:ext cx="4174831" cy="28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964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32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架构文件输出</a:t>
              </a:r>
            </a:p>
          </p:txBody>
        </p:sp>
        <p:grpSp>
          <p:nvGrpSpPr>
            <p:cNvPr id="33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37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温度传感器控制及诊断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268538" y="880356"/>
            <a:ext cx="4518502" cy="972108"/>
            <a:chOff x="3618688" y="1132384"/>
            <a:chExt cx="4518502" cy="972108"/>
          </a:xfrm>
        </p:grpSpPr>
        <p:grpSp>
          <p:nvGrpSpPr>
            <p:cNvPr id="40" name="组合 39"/>
            <p:cNvGrpSpPr/>
            <p:nvPr/>
          </p:nvGrpSpPr>
          <p:grpSpPr>
            <a:xfrm>
              <a:off x="3618688" y="1132384"/>
              <a:ext cx="4518502" cy="972108"/>
              <a:chOff x="3708698" y="1132384"/>
              <a:chExt cx="4518502" cy="972108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3708698" y="1132384"/>
                <a:ext cx="4518502" cy="972108"/>
                <a:chOff x="3744702" y="1528428"/>
                <a:chExt cx="4518502" cy="972108"/>
              </a:xfrm>
            </p:grpSpPr>
            <p:sp>
              <p:nvSpPr>
                <p:cNvPr id="50" name="圆角矩形 49"/>
                <p:cNvSpPr/>
                <p:nvPr/>
              </p:nvSpPr>
              <p:spPr>
                <a:xfrm>
                  <a:off x="3744702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矩形 51"/>
                <p:cNvSpPr/>
                <p:nvPr/>
              </p:nvSpPr>
              <p:spPr>
                <a:xfrm>
                  <a:off x="4033401" y="1738011"/>
                  <a:ext cx="1330814" cy="52322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400" dirty="0" smtClean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%</a:t>
                  </a:r>
                  <a:r>
                    <a:rPr lang="en-US" altLang="zh-CN" sz="1400" dirty="0" err="1" smtClean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CabinT_DD</a:t>
                  </a:r>
                  <a:endParaRPr lang="en-US" altLang="zh-CN" sz="1400" dirty="0" smtClean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en-US" altLang="zh-CN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% </a:t>
                  </a:r>
                  <a:r>
                    <a:rPr lang="en-US" altLang="zh-CN" sz="1400" dirty="0" err="1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EvaprT_DD</a:t>
                  </a:r>
                  <a:endParaRPr lang="zh-CN" altLang="en-US" sz="14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圆角矩形 49"/>
                <p:cNvSpPr/>
                <p:nvPr/>
              </p:nvSpPr>
              <p:spPr>
                <a:xfrm>
                  <a:off x="6354992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8" name="矩形 47"/>
              <p:cNvSpPr/>
              <p:nvPr/>
            </p:nvSpPr>
            <p:spPr>
              <a:xfrm>
                <a:off x="6373168" y="1341967"/>
                <a:ext cx="1727845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  <a:r>
                  <a:rPr lang="en-US" altLang="zh-CN" sz="1400" dirty="0" err="1" smtClean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HVACComCnvTx</a:t>
                </a:r>
                <a:endParaRPr lang="zh-CN" altLang="en-US" sz="1400" dirty="0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2" name="直接箭头连接符 41"/>
            <p:cNvCxnSpPr>
              <a:stCxn id="50" idx="3"/>
            </p:cNvCxnSpPr>
            <p:nvPr/>
          </p:nvCxnSpPr>
          <p:spPr>
            <a:xfrm>
              <a:off x="5526900" y="1618438"/>
              <a:ext cx="666074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组合 63"/>
          <p:cNvGrpSpPr/>
          <p:nvPr/>
        </p:nvGrpSpPr>
        <p:grpSpPr>
          <a:xfrm>
            <a:off x="1206420" y="3354770"/>
            <a:ext cx="6732748" cy="360040"/>
            <a:chOff x="1206420" y="3184612"/>
            <a:chExt cx="6732748" cy="360040"/>
          </a:xfrm>
        </p:grpSpPr>
        <p:sp>
          <p:nvSpPr>
            <p:cNvPr id="59" name="圆角矩形 58"/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Update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组合 64"/>
          <p:cNvGrpSpPr/>
          <p:nvPr/>
        </p:nvGrpSpPr>
        <p:grpSpPr>
          <a:xfrm>
            <a:off x="1206420" y="1996480"/>
            <a:ext cx="6732748" cy="360040"/>
            <a:chOff x="1206420" y="3184612"/>
            <a:chExt cx="6732748" cy="360040"/>
          </a:xfrm>
        </p:grpSpPr>
        <p:sp>
          <p:nvSpPr>
            <p:cNvPr id="66" name="圆角矩形 65"/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Base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68" name="直接连接符 67"/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123924"/>
              </p:ext>
            </p:extLst>
          </p:nvPr>
        </p:nvGraphicFramePr>
        <p:xfrm>
          <a:off x="2520566" y="3688668"/>
          <a:ext cx="66675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1" name="Packager Shell Object" showAsIcon="1" r:id="rId3" imgW="666360" imgH="313200" progId="Package">
                  <p:embed/>
                </p:oleObj>
              </mc:Choice>
              <mc:Fallback>
                <p:oleObj name="Packager Shell Object" showAsIcon="1" r:id="rId3" imgW="66636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20566" y="3688668"/>
                        <a:ext cx="666750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7501007"/>
              </p:ext>
            </p:extLst>
          </p:nvPr>
        </p:nvGraphicFramePr>
        <p:xfrm>
          <a:off x="3204642" y="3688668"/>
          <a:ext cx="649288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2" name="Packager Shell Object" showAsIcon="1" r:id="rId5" imgW="649080" imgH="313200" progId="Package">
                  <p:embed/>
                </p:oleObj>
              </mc:Choice>
              <mc:Fallback>
                <p:oleObj name="Packager Shell Object" showAsIcon="1" r:id="rId5" imgW="64908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04642" y="3688668"/>
                        <a:ext cx="649288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9947775"/>
              </p:ext>
            </p:extLst>
          </p:nvPr>
        </p:nvGraphicFramePr>
        <p:xfrm>
          <a:off x="5508898" y="3724672"/>
          <a:ext cx="915988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3" name="Packager Shell Object" showAsIcon="1" r:id="rId7" imgW="915480" imgH="313200" progId="Package">
                  <p:embed/>
                </p:oleObj>
              </mc:Choice>
              <mc:Fallback>
                <p:oleObj name="Packager Shell Object" showAsIcon="1" r:id="rId7" imgW="91548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08898" y="3724672"/>
                        <a:ext cx="915988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28626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>
            <p:custDataLst>
              <p:tags r:id="rId2"/>
            </p:custDataLst>
          </p:nvPr>
        </p:nvSpPr>
        <p:spPr>
          <a:xfrm>
            <a:off x="7690235" y="216022"/>
            <a:ext cx="1410353" cy="64806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4823" rIns="0" bIns="0" rtlCol="0" anchor="t">
            <a:normAutofit/>
          </a:bodyPr>
          <a:lstStyle/>
          <a:p>
            <a:pPr defTabSz="762304">
              <a:lnSpc>
                <a:spcPts val="750"/>
              </a:lnSpc>
            </a:pPr>
            <a:endParaRPr lang="en-GB" sz="500" kern="0" dirty="0">
              <a:latin typeface="Bosch Office San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3"/>
            </p:custDataLst>
          </p:nvPr>
        </p:nvSpPr>
        <p:spPr>
          <a:xfrm>
            <a:off x="0" y="4982277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762304">
              <a:lnSpc>
                <a:spcPts val="1917"/>
              </a:lnSpc>
            </a:pPr>
            <a:endParaRPr lang="en-GB" sz="1100" kern="0" dirty="0"/>
          </a:p>
        </p:txBody>
      </p:sp>
      <p:sp>
        <p:nvSpPr>
          <p:cNvPr id="7" name="文本框 6"/>
          <p:cNvSpPr txBox="1"/>
          <p:nvPr/>
        </p:nvSpPr>
        <p:spPr>
          <a:xfrm>
            <a:off x="7147514" y="466969"/>
            <a:ext cx="790106" cy="1108338"/>
          </a:xfrm>
          <a:prstGeom prst="rect">
            <a:avLst/>
          </a:prstGeom>
          <a:noFill/>
        </p:spPr>
        <p:txBody>
          <a:bodyPr wrap="square" lIns="91458" tIns="45729" rIns="91458" bIns="45729" rtlCol="0">
            <a:spAutoFit/>
          </a:bodyPr>
          <a:lstStyle/>
          <a:p>
            <a:r>
              <a:rPr kumimoji="1" lang="en-US" altLang="zh-CN" sz="6600" b="1" dirty="0">
                <a:solidFill>
                  <a:schemeClr val="bg1"/>
                </a:solidFill>
                <a:latin typeface="Heiti SC Medium"/>
                <a:ea typeface="Heiti SC Medium"/>
                <a:cs typeface="Heiti SC Medium"/>
              </a:rPr>
              <a:t>1</a:t>
            </a:r>
            <a:endParaRPr kumimoji="1" lang="zh-CN" altLang="en-US" sz="6600" b="1" dirty="0">
              <a:solidFill>
                <a:schemeClr val="bg1"/>
              </a:solidFill>
              <a:latin typeface="Heiti SC Medium"/>
              <a:ea typeface="Heiti SC Medium"/>
              <a:cs typeface="Heiti SC Medium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86397" y="1479037"/>
            <a:ext cx="2117035" cy="584794"/>
          </a:xfrm>
          <a:prstGeom prst="rect">
            <a:avLst/>
          </a:prstGeom>
          <a:noFill/>
        </p:spPr>
        <p:txBody>
          <a:bodyPr wrap="square" lIns="91458" tIns="45729" rIns="91458" bIns="45729" rtlCol="0">
            <a:spAutoFit/>
          </a:bodyPr>
          <a:lstStyle/>
          <a:p>
            <a:r>
              <a:rPr lang="en-US" altLang="zh-CN" sz="1600" dirty="0">
                <a:solidFill>
                  <a:srgbClr val="FFFFFF"/>
                </a:solidFill>
                <a:latin typeface="黑体-简 细体"/>
                <a:ea typeface="黑体-简 细体"/>
                <a:cs typeface="黑体-简 细体"/>
              </a:rPr>
              <a:t>In Driving Technology in China</a:t>
            </a:r>
          </a:p>
        </p:txBody>
      </p:sp>
      <p:pic>
        <p:nvPicPr>
          <p:cNvPr id="13" name="图片 12" descr="14.png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5502"/>
            <a:ext cx="9145588" cy="475803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110597" y="364224"/>
            <a:ext cx="669765" cy="1139125"/>
          </a:xfrm>
          <a:prstGeom prst="rect">
            <a:avLst/>
          </a:prstGeom>
        </p:spPr>
        <p:txBody>
          <a:bodyPr wrap="none" lIns="91458" tIns="45729" rIns="91458" bIns="45729">
            <a:spAutoFit/>
          </a:bodyPr>
          <a:lstStyle/>
          <a:p>
            <a:r>
              <a:rPr lang="en-US" altLang="zh-CN" sz="6800" b="1" dirty="0">
                <a:solidFill>
                  <a:schemeClr val="bg1"/>
                </a:solidFill>
                <a:latin typeface="Arial"/>
                <a:ea typeface="黑体-简 中等"/>
                <a:cs typeface="黑体-简 细体"/>
              </a:rPr>
              <a:t>1</a:t>
            </a:r>
            <a:endParaRPr lang="zh-CN" altLang="en-US" sz="68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43851" y="1024316"/>
            <a:ext cx="571080" cy="307872"/>
          </a:xfrm>
          <a:prstGeom prst="rect">
            <a:avLst/>
          </a:prstGeom>
          <a:noFill/>
        </p:spPr>
        <p:txBody>
          <a:bodyPr wrap="square" lIns="91458" tIns="45729" rIns="91458" bIns="45729" rtlCol="0">
            <a:spAutoFit/>
          </a:bodyPr>
          <a:lstStyle/>
          <a:p>
            <a:r>
              <a:rPr kumimoji="1" lang="en-US" altLang="zh-CN" sz="1400" dirty="0">
                <a:solidFill>
                  <a:srgbClr val="FFFFFF"/>
                </a:solidFill>
                <a:latin typeface="Arial"/>
                <a:ea typeface="黑体-简 中等"/>
              </a:rPr>
              <a:t>No.</a:t>
            </a:r>
            <a:endParaRPr kumimoji="1" lang="zh-CN" altLang="en-US" sz="1400" dirty="0">
              <a:solidFill>
                <a:srgbClr val="FFFFFF"/>
              </a:solidFill>
              <a:latin typeface="Arial"/>
              <a:ea typeface="黑体-简 中等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49928" y="1350421"/>
            <a:ext cx="2153503" cy="901037"/>
          </a:xfrm>
          <a:prstGeom prst="rect">
            <a:avLst/>
          </a:prstGeom>
          <a:noFill/>
        </p:spPr>
        <p:txBody>
          <a:bodyPr wrap="square" lIns="91458" tIns="45729" rIns="91458" bIns="45729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600" dirty="0">
                <a:solidFill>
                  <a:srgbClr val="FFFFFF"/>
                </a:solidFill>
                <a:latin typeface="Arial"/>
                <a:ea typeface="黑体-简 中等"/>
              </a:rPr>
              <a:t>In Driving </a:t>
            </a:r>
          </a:p>
          <a:p>
            <a:pPr>
              <a:lnSpc>
                <a:spcPct val="110000"/>
              </a:lnSpc>
            </a:pPr>
            <a:r>
              <a:rPr kumimoji="1" lang="en-US" altLang="zh-CN" sz="1600" dirty="0">
                <a:solidFill>
                  <a:srgbClr val="FFFFFF"/>
                </a:solidFill>
                <a:latin typeface="Arial"/>
                <a:ea typeface="黑体-简 中等"/>
              </a:rPr>
              <a:t>Technology </a:t>
            </a:r>
            <a:r>
              <a:rPr kumimoji="1" lang="en-US" altLang="zh-CN" sz="1600" dirty="0">
                <a:solidFill>
                  <a:srgbClr val="FFFFFF"/>
                </a:solidFill>
                <a:latin typeface="Arial"/>
                <a:ea typeface="黑体-简 细体"/>
              </a:rPr>
              <a:t>in </a:t>
            </a:r>
          </a:p>
          <a:p>
            <a:pPr>
              <a:lnSpc>
                <a:spcPct val="110000"/>
              </a:lnSpc>
            </a:pPr>
            <a:r>
              <a:rPr kumimoji="1" lang="en-US" altLang="zh-CN" sz="1600" dirty="0">
                <a:solidFill>
                  <a:srgbClr val="FFFFFF"/>
                </a:solidFill>
                <a:latin typeface="Arial"/>
                <a:ea typeface="黑体-简 细体"/>
              </a:rPr>
              <a:t>China</a:t>
            </a:r>
            <a:endParaRPr kumimoji="1" lang="zh-CN" altLang="en-US" sz="1600" dirty="0">
              <a:solidFill>
                <a:srgbClr val="FFFFFF"/>
              </a:solidFill>
              <a:latin typeface="Arial"/>
              <a:ea typeface="黑体-简 细体"/>
            </a:endParaRPr>
          </a:p>
        </p:txBody>
      </p:sp>
      <p:pic>
        <p:nvPicPr>
          <p:cNvPr id="20" name="Grafik 5"/>
          <p:cNvPicPr/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-11021" y="5052784"/>
            <a:ext cx="9171250" cy="10725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pic>
      <p:pic>
        <p:nvPicPr>
          <p:cNvPr id="22" name="Grafik 4"/>
          <p:cNvPicPr/>
          <p:nvPr>
            <p:custDataLst>
              <p:tags r:id="rId5"/>
            </p:custDataLst>
          </p:nvPr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80" t="32845" r="4000" b="33577"/>
          <a:stretch/>
        </p:blipFill>
        <p:spPr>
          <a:xfrm>
            <a:off x="7974960" y="4803771"/>
            <a:ext cx="820016" cy="171551"/>
          </a:xfrm>
          <a:prstGeom prst="rect">
            <a:avLst/>
          </a:prstGeom>
          <a:noFill/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1" y="4815209"/>
            <a:ext cx="1540561" cy="1601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795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32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详细设计</a:t>
              </a:r>
            </a:p>
          </p:txBody>
        </p:sp>
        <p:grpSp>
          <p:nvGrpSpPr>
            <p:cNvPr id="33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1206420" y="3354770"/>
            <a:ext cx="6732748" cy="360040"/>
            <a:chOff x="1206420" y="3184612"/>
            <a:chExt cx="6732748" cy="360040"/>
          </a:xfrm>
        </p:grpSpPr>
        <p:sp>
          <p:nvSpPr>
            <p:cNvPr id="56" name="圆角矩形 55"/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Update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58" name="直接连接符 57"/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组合 59"/>
          <p:cNvGrpSpPr/>
          <p:nvPr/>
        </p:nvGrpSpPr>
        <p:grpSpPr>
          <a:xfrm>
            <a:off x="1206420" y="1996480"/>
            <a:ext cx="6732748" cy="360040"/>
            <a:chOff x="1206420" y="3184612"/>
            <a:chExt cx="6732748" cy="360040"/>
          </a:xfrm>
        </p:grpSpPr>
        <p:sp>
          <p:nvSpPr>
            <p:cNvPr id="61" name="圆角矩形 60"/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Base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63" name="直接连接符 62"/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组合 64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66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温度传感器控制及诊断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组合 38"/>
          <p:cNvGrpSpPr/>
          <p:nvPr/>
        </p:nvGrpSpPr>
        <p:grpSpPr>
          <a:xfrm>
            <a:off x="2268538" y="880356"/>
            <a:ext cx="4518502" cy="972108"/>
            <a:chOff x="3618688" y="1132384"/>
            <a:chExt cx="4518502" cy="972108"/>
          </a:xfrm>
        </p:grpSpPr>
        <p:grpSp>
          <p:nvGrpSpPr>
            <p:cNvPr id="69" name="组合 39"/>
            <p:cNvGrpSpPr/>
            <p:nvPr/>
          </p:nvGrpSpPr>
          <p:grpSpPr>
            <a:xfrm>
              <a:off x="3618688" y="1132384"/>
              <a:ext cx="4518502" cy="972108"/>
              <a:chOff x="3708698" y="1132384"/>
              <a:chExt cx="4518502" cy="972108"/>
            </a:xfrm>
          </p:grpSpPr>
          <p:grpSp>
            <p:nvGrpSpPr>
              <p:cNvPr id="71" name="组合 43"/>
              <p:cNvGrpSpPr/>
              <p:nvPr/>
            </p:nvGrpSpPr>
            <p:grpSpPr>
              <a:xfrm>
                <a:off x="3708698" y="1132384"/>
                <a:ext cx="4518502" cy="972108"/>
                <a:chOff x="3744702" y="1528428"/>
                <a:chExt cx="4518502" cy="972108"/>
              </a:xfrm>
            </p:grpSpPr>
            <p:sp>
              <p:nvSpPr>
                <p:cNvPr id="73" name="圆角矩形 49"/>
                <p:cNvSpPr/>
                <p:nvPr/>
              </p:nvSpPr>
              <p:spPr>
                <a:xfrm>
                  <a:off x="3744702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矩形 51"/>
                <p:cNvSpPr/>
                <p:nvPr/>
              </p:nvSpPr>
              <p:spPr>
                <a:xfrm>
                  <a:off x="4033401" y="1738011"/>
                  <a:ext cx="1330814" cy="52322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400" dirty="0" smtClean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%</a:t>
                  </a:r>
                  <a:r>
                    <a:rPr lang="en-US" altLang="zh-CN" sz="1400" dirty="0" err="1" smtClean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CabinT_DD</a:t>
                  </a:r>
                  <a:endParaRPr lang="en-US" altLang="zh-CN" sz="1400" dirty="0" smtClean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en-US" altLang="zh-CN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% </a:t>
                  </a:r>
                  <a:r>
                    <a:rPr lang="en-US" altLang="zh-CN" sz="1400" dirty="0" err="1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EvaprT_DD</a:t>
                  </a:r>
                  <a:endParaRPr lang="zh-CN" altLang="en-US" sz="14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圆角矩形 49"/>
                <p:cNvSpPr/>
                <p:nvPr/>
              </p:nvSpPr>
              <p:spPr>
                <a:xfrm>
                  <a:off x="6354992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2" name="矩形 47"/>
              <p:cNvSpPr/>
              <p:nvPr/>
            </p:nvSpPr>
            <p:spPr>
              <a:xfrm>
                <a:off x="6373168" y="1341967"/>
                <a:ext cx="1727845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  <a:r>
                  <a:rPr lang="en-US" altLang="zh-CN" sz="1400" dirty="0" err="1" smtClean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HVACComCnvTx</a:t>
                </a:r>
                <a:endParaRPr lang="zh-CN" altLang="en-US" sz="1400" dirty="0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70" name="直接箭头连接符 41"/>
            <p:cNvCxnSpPr>
              <a:stCxn id="73" idx="3"/>
            </p:cNvCxnSpPr>
            <p:nvPr/>
          </p:nvCxnSpPr>
          <p:spPr>
            <a:xfrm>
              <a:off x="5526900" y="1618438"/>
              <a:ext cx="666074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164291"/>
              </p:ext>
            </p:extLst>
          </p:nvPr>
        </p:nvGraphicFramePr>
        <p:xfrm>
          <a:off x="2952614" y="3868688"/>
          <a:ext cx="53340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2" name="Packager Shell Object" showAsIcon="1" r:id="rId3" imgW="533160" imgH="313200" progId="Package">
                  <p:embed/>
                </p:oleObj>
              </mc:Choice>
              <mc:Fallback>
                <p:oleObj name="Packager Shell Object" showAsIcon="1" r:id="rId3" imgW="53316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52614" y="3868688"/>
                        <a:ext cx="533400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897240"/>
              </p:ext>
            </p:extLst>
          </p:nvPr>
        </p:nvGraphicFramePr>
        <p:xfrm>
          <a:off x="2052514" y="3832684"/>
          <a:ext cx="52070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3" name="Packager Shell Object" showAsIcon="1" r:id="rId5" imgW="521280" imgH="313200" progId="Package">
                  <p:embed/>
                </p:oleObj>
              </mc:Choice>
              <mc:Fallback>
                <p:oleObj name="Packager Shell Object" showAsIcon="1" r:id="rId5" imgW="52128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2514" y="3832684"/>
                        <a:ext cx="520700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88169"/>
              </p:ext>
            </p:extLst>
          </p:nvPr>
        </p:nvGraphicFramePr>
        <p:xfrm>
          <a:off x="5724922" y="3760676"/>
          <a:ext cx="78740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4" name="Packager Shell Object" showAsIcon="1" r:id="rId7" imgW="788040" imgH="313200" progId="Package">
                  <p:embed/>
                </p:oleObj>
              </mc:Choice>
              <mc:Fallback>
                <p:oleObj name="Packager Shell Object" showAsIcon="1" r:id="rId7" imgW="78804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24922" y="3760676"/>
                        <a:ext cx="787400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08325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8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9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20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414229" y="520316"/>
            <a:ext cx="3798525" cy="495007"/>
            <a:chOff x="414229" y="520316"/>
            <a:chExt cx="3798525" cy="495007"/>
          </a:xfrm>
        </p:grpSpPr>
        <p:sp>
          <p:nvSpPr>
            <p:cNvPr id="34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温度传感器控制及诊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en-US" altLang="zh-CN" sz="1400" dirty="0" err="1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CabinT_DD</a:t>
              </a:r>
              <a:endParaRPr lang="en-US" altLang="zh-CN" sz="14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76350" y="2032484"/>
            <a:ext cx="4608004" cy="360040"/>
            <a:chOff x="4212754" y="1888468"/>
            <a:chExt cx="4608004" cy="360040"/>
          </a:xfrm>
        </p:grpSpPr>
        <p:sp>
          <p:nvSpPr>
            <p:cNvPr id="43" name="圆角矩形 42"/>
            <p:cNvSpPr/>
            <p:nvPr/>
          </p:nvSpPr>
          <p:spPr>
            <a:xfrm>
              <a:off x="4212754" y="1888468"/>
              <a:ext cx="72008" cy="360040"/>
            </a:xfrm>
            <a:prstGeom prst="roundRect">
              <a:avLst>
                <a:gd name="adj" fmla="val 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500"/>
                </a:spcBef>
                <a:buFontTx/>
                <a:buNone/>
              </a:pPr>
              <a:endParaRPr lang="en-US" altLang="zh-CN" sz="1200" dirty="0">
                <a:solidFill>
                  <a:schemeClr val="bg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4248758" y="1917614"/>
              <a:ext cx="4572000" cy="30174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25000"/>
                </a:lnSpc>
                <a:spcBef>
                  <a:spcPts val="500"/>
                </a:spcBef>
              </a:pPr>
              <a:r>
                <a:rPr lang="zh-CN" altLang="en-US" sz="1200" dirty="0">
                  <a:solidFill>
                    <a:srgbClr val="AC2834"/>
                  </a:solidFill>
                </a:rPr>
                <a:t>根据不同的车型配置使</a:t>
              </a:r>
              <a:r>
                <a:rPr lang="zh-CN" altLang="en-US" sz="1200" dirty="0" smtClean="0">
                  <a:solidFill>
                    <a:srgbClr val="AC2834"/>
                  </a:solidFill>
                </a:rPr>
                <a:t>能</a:t>
              </a:r>
              <a:r>
                <a:rPr lang="zh-CN" altLang="en-US" sz="1200" dirty="0">
                  <a:solidFill>
                    <a:srgbClr val="AC2834"/>
                  </a:solidFill>
                </a:rPr>
                <a:t>传感</a:t>
              </a:r>
              <a:r>
                <a:rPr lang="zh-CN" altLang="en-US" sz="1200" dirty="0" smtClean="0">
                  <a:solidFill>
                    <a:srgbClr val="AC2834"/>
                  </a:solidFill>
                </a:rPr>
                <a:t>器驱动</a:t>
              </a:r>
              <a:endParaRPr lang="zh-CN" altLang="en-US" sz="1200" dirty="0">
                <a:solidFill>
                  <a:srgbClr val="AC2834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698" y="592324"/>
            <a:ext cx="4392488" cy="39315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08698" y="1024372"/>
            <a:ext cx="1260140" cy="28803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708698" y="2752564"/>
            <a:ext cx="1260140" cy="28803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1871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70" y="592324"/>
            <a:ext cx="5859289" cy="3688668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14229" y="520316"/>
            <a:ext cx="3798525" cy="495007"/>
            <a:chOff x="414229" y="520316"/>
            <a:chExt cx="3798525" cy="495007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495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温度传感器控制及诊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en-US" altLang="zh-CN" sz="1400" dirty="0" err="1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CabinT_DD</a:t>
              </a:r>
              <a:endParaRPr lang="en-US" altLang="zh-CN" sz="14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spcBef>
                  <a:spcPts val="500"/>
                </a:spcBef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4968838" y="520316"/>
            <a:ext cx="1656184" cy="68407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77050" y="520316"/>
            <a:ext cx="648072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滤波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264982" y="2860576"/>
            <a:ext cx="1692188" cy="144016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65182" y="3580656"/>
            <a:ext cx="648072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诊断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849158" y="1312404"/>
            <a:ext cx="648072" cy="36004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21166" y="952364"/>
            <a:ext cx="864096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温度</a:t>
            </a:r>
            <a:r>
              <a:rPr lang="zh-CN" altLang="en-US" sz="1200" dirty="0" smtClean="0">
                <a:solidFill>
                  <a:srgbClr val="FF0000"/>
                </a:solidFill>
              </a:rPr>
              <a:t>值发送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57070" y="1744452"/>
            <a:ext cx="864096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故</a:t>
            </a:r>
            <a:r>
              <a:rPr lang="zh-CN" altLang="en-US" sz="1200" dirty="0" smtClean="0">
                <a:solidFill>
                  <a:srgbClr val="FF0000"/>
                </a:solidFill>
              </a:rPr>
              <a:t>障默认值发送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913054" y="1420416"/>
            <a:ext cx="648072" cy="36004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240646" y="2680556"/>
            <a:ext cx="1656184" cy="68407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12654" y="3436640"/>
            <a:ext cx="648072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使</a:t>
            </a:r>
            <a:r>
              <a:rPr lang="zh-CN" altLang="en-US" sz="1200" dirty="0" smtClean="0">
                <a:solidFill>
                  <a:srgbClr val="FF0000"/>
                </a:solidFill>
              </a:rPr>
              <a:t>能</a:t>
            </a:r>
            <a:r>
              <a:rPr lang="zh-CN" altLang="en-US" sz="1200" dirty="0">
                <a:solidFill>
                  <a:srgbClr val="FF0000"/>
                </a:solidFill>
              </a:rPr>
              <a:t>条件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0498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Titlefont"/>
  <p:tag name="FONTSETCLASSNAME" val="FontSet1"/>
  <p:tag name="COLORS" val="-2;-2;-2;-2;TitleFontColor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TitleBox"/>
  <p:tag name="SHAPECLASSPROTECTIONTYP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Supergraphic1"/>
  <p:tag name="SHAPECLASSFILE" val="Bosch-Supergraphic-P1-16-9.png"/>
  <p:tag name="SHAPECLASSPROTECTIONTYPE" val="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80"/>
  <p:tag name="FONTSETCLASSNAME" val="FontSet1"/>
  <p:tag name="COLORS" val="-2;-2;-2;-2;White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TitleOnTitleSlides"/>
  <p:tag name="SHAPECLASSPROTECTIONTYPE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DPT.CONTENT" val="Business Unit, Department"/>
  <p:tag name="FIELD.DPT.VALUE" val="Business Unit, Department | "/>
  <p:tag name="FIELDS.INITIALIZED" val="1"/>
  <p:tag name="ML_1" val="RB_Sh"/>
  <p:tag name="ML_2" val="Bosch2.mcr"/>
  <p:tag name="ML_LAYOUT_RESOURCE" val="BOSCH2_16_9.mcr"/>
  <p:tag name="SHAPESETGROUPCLASSNAME" val="ShapeSetGroup1"/>
  <p:tag name="SHAPESETCLASSNAME" val="TitleSupergraphic1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PICTURE 3_SHAPECLASSPROTECTIONTYPE" val="15"/>
  <p:tag name="PICTURE 4_SHAPECLASSPROTECTIONTYPE" val="15"/>
  <p:tag name="PICTURE 5_SHAPECLASSPROTECTIONTYPE" val="15"/>
  <p:tag name="SUBTITLE 2_SHAPECLASSPROTECTIONTYPE" val="0"/>
  <p:tag name="TITLE 1_SHAPECLASSPROTECTIONTYPE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80"/>
  <p:tag name="FONTSETCLASSNAME" val="FontSet1"/>
  <p:tag name="COLORS" val="-2;-2;-2;-2;White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TitleOnTitleSlides"/>
  <p:tag name="SHAPECLASSPROTECTIONTYPE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Disguised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HiddenSubtitle"/>
  <p:tag name="SHAPECLASSPROTECTIONTYPE" val="0"/>
  <p:tag name="ML_SENDTOBACK" val=" 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Supergraphic1"/>
  <p:tag name="SHAPECLASSFILE" val="Bosch-Supergraphic-P1-16-9.png"/>
  <p:tag name="SHAPECLASSPROTECTIONTYPE" val="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80"/>
  <p:tag name="FONTSETCLASSNAME" val="FontSet1"/>
  <p:tag name="COLORS" val="-2;-2;-2;-2;White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TitleOnTitleSlides"/>
  <p:tag name="SHAPECLASSPROTECTIONTYPE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DPT.CONTENT" val="Business Unit, Department"/>
  <p:tag name="FIELD.DPT.VALUE" val="Business Unit, Department | "/>
  <p:tag name="FIELDS.INITIALIZED" val="1"/>
  <p:tag name="ML_1" val="RB_Sh"/>
  <p:tag name="ML_2" val="Bosch2.mcr"/>
  <p:tag name="ML_LAYOUT_RESOURCE" val="BOSCH2_16_9.mcr"/>
  <p:tag name="SHAPESETGROUPCLASSNAME" val="ShapeSetGroup1"/>
  <p:tag name="SHAPESETCLASSNAME" val="TitleSupergraphic1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PICTURE 3_SHAPECLASSPROTECTIONTYPE" val="15"/>
  <p:tag name="PICTURE 4_SHAPECLASSPROTECTIONTYPE" val="15"/>
  <p:tag name="PICTURE 5_SHAPECLASSPROTECTIONTYPE" val="15"/>
  <p:tag name="SUBTITLE 2_SHAPECLASSPROTECTIONTYPE" val="0"/>
  <p:tag name="TITLE 1_SHAPECLASSPROTECTIONTYPE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80"/>
  <p:tag name="FONTSETCLASSNAME" val="FontSet1"/>
  <p:tag name="COLORS" val="-2;-2;-2;-2;White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TitleOnTitleSlides"/>
  <p:tag name="SHAPECLASSPROTECTIONTYPE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Disguised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HiddenSubtitle"/>
  <p:tag name="SHAPECLASSPROTECTIONTYPE" val="0"/>
  <p:tag name="ML_SENDTOBACK" val=" 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TextBoxFont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TextBox"/>
  <p:tag name="SHAPECLASSPROTECTIONTYPE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Supergraphic1"/>
  <p:tag name="SHAPECLASSFILE" val="Bosch-Supergraphic-P1-16-9.png"/>
  <p:tag name="SHAPECLASSPROTECTIONTYPE" val="1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80"/>
  <p:tag name="FONTSETCLASSNAME" val="FontSet1"/>
  <p:tag name="COLORS" val="-2;-2;-2;-2;White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TitleOnTitleSlides"/>
  <p:tag name="SHAPECLASSPROTECTIONTYPE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DPT.CONTENT" val="Business Unit, Department"/>
  <p:tag name="FIELD.DPT.VALUE" val="Business Unit, Department | "/>
  <p:tag name="FIELDS.INITIALIZED" val="1"/>
  <p:tag name="ML_1" val="RB_Sh"/>
  <p:tag name="ML_2" val="Bosch2.mcr"/>
  <p:tag name="ML_LAYOUT_RESOURCE" val="BOSCH2_16_9.mcr"/>
  <p:tag name="SHAPESETGROUPCLASSNAME" val="ShapeSetGroup1"/>
  <p:tag name="SHAPESETCLASSNAME" val="TitleSupergraphic1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PICTURE 3_SHAPECLASSPROTECTIONTYPE" val="15"/>
  <p:tag name="PICTURE 4_SHAPECLASSPROTECTIONTYPE" val="15"/>
  <p:tag name="PICTURE 5_SHAPECLASSPROTECTIONTYPE" val="15"/>
  <p:tag name="SUBTITLE 2_SHAPECLASSPROTECTIONTYPE" val="0"/>
  <p:tag name="TITLE 1_SHAPECLASSPROTECTIONTYPE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80"/>
  <p:tag name="FONTSETCLASSNAME" val="FontSet1"/>
  <p:tag name="COLORS" val="-2;-2;-2;-2;White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TitleOnTitleSlides"/>
  <p:tag name="SHAPECLASSPROTECTIONTYPE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Disguised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HiddenSubtitle"/>
  <p:tag name="SHAPECLASSPROTECTIONTYPE" val="0"/>
  <p:tag name="ML_SENDTOBACK" val=" 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Supergraphic1"/>
  <p:tag name="SHAPECLASSFILE" val="Bosch-Supergraphic-P1-16-9.png"/>
  <p:tag name="SHAPECLASSPROTECTIONTYPE" val="1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80"/>
  <p:tag name="FONTSETCLASSNAME" val="FontSet1"/>
  <p:tag name="COLORS" val="-2;-2;-2;-2;White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TitleOnTitleSlides"/>
  <p:tag name="SHAPECLASSPROTECTIONTYPE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AA/MBL1-CN"/>
  <p:tag name="FIELD.DPT.VALUE" val="AA/MBL1-CN | "/>
  <p:tag name="FIELDS.INITIALIZED" val="1"/>
  <p:tag name="ML_1" val="AACN_Sgh3_AA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ColorBarOnSlides"/>
  <p:tag name="SHAPECLASSFILE" val="Bosch-Supergraphic-Bottom-16-9.png"/>
  <p:tag name="SHAPECLASSPROTECTIONTYPE" val="1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ColorBarOnSlides"/>
  <p:tag name="SHAPECLASSFILE" val="Bosch-Supergraphic-Bottom-16-9.png"/>
  <p:tag name="SHAPECLASSPROTECTIONTYPE" val="1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LogoOnSlides"/>
  <p:tag name="SHAPECLASSFILE" val="BoschLogo2016.emf"/>
  <p:tag name="SHAPECLASSPROTECTIONTYPE" val="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LogoOnSlides"/>
  <p:tag name="SHAPECLASSFILE" val="BoschLogo2016.emf"/>
  <p:tag name="SHAPECLASSPROTECTIONTYPE" val="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woObjectsStacked"/>
  <p:tag name="COLORSETGROUPCLASSNAME" val="ColorSetGroup5"/>
  <p:tag name="FONTSETGROUPCLASSNAME" val="FontSetGroup1"/>
  <p:tag name="SHAPECLASSNAME" val="PageNumberOnSlides"/>
  <p:tag name="SHAPECLASSPROTECTIONTYPE" val="6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Copyrightfont"/>
  <p:tag name="FONTSETCLASSNAME" val="FontSet1"/>
  <p:tag name="COLORS" val="-2;-2;-2;-2;CopyRightFontColor2;-2"/>
  <p:tag name="COLORSETCLASSNAME" val="ColorSet1"/>
  <p:tag name="SCRIPT" val="1"/>
  <p:tag name="FIELDS" val="CONF;DPT;DATE;REM_ABL;COPY;"/>
  <p:tag name="MLI" val="1"/>
  <p:tag name="SHAPESETGROUPCLASSNAME" val="ShapeSetGroup1"/>
  <p:tag name="SHAPESETCLASSNAME" val="Title"/>
  <p:tag name="COLORSETGROUPCLASSNAME" val="ColorSetGroup1"/>
  <p:tag name="FONTSETGROUPCLASSNAME" val="FontSetGroup1"/>
  <p:tag name="SHAPECLASSNAME" val="Copyrightline"/>
  <p:tag name="SHAPECLASSPROTECTIONTYPE" val="6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DPT.CONTENT" val="Business Unit, Department"/>
  <p:tag name="FIELD.DPT.VALUE" val="Business Unit, Department | "/>
  <p:tag name="FIELDS.INITIALIZED" val="1"/>
  <p:tag name="ML_1" val="RB_Sh"/>
  <p:tag name="ML_2" val="Bosch2.mcr"/>
  <p:tag name="ML_LAYOUT_RESOURCE" val="BOSCH2_16_9.mcr"/>
  <p:tag name="SHAPESETGROUPCLASSNAME" val="ShapeSetGroup1"/>
  <p:tag name="SHAPESETCLASSNAME" val="TitleSupergraphic1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PICTURE 3_SHAPECLASSPROTECTIONTYPE" val="15"/>
  <p:tag name="PICTURE 4_SHAPECLASSPROTECTIONTYPE" val="15"/>
  <p:tag name="PICTURE 5_SHAPECLASSPROTECTIONTYPE" val="15"/>
  <p:tag name="SUBTITLE 2_SHAPECLASSPROTECTIONTYPE" val="0"/>
  <p:tag name="TITLE 1_SHAPECLASSPROTECTIONTYPE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80"/>
  <p:tag name="FONTSETCLASSNAME" val="FontSet1"/>
  <p:tag name="COLORS" val="-2;-2;-2;-2;White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TitleOnTitleSlides"/>
  <p:tag name="SHAPECLASSPROTECTIONTYPE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Disguised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HiddenSubtitle"/>
  <p:tag name="SHAPECLASSPROTECTIONTYPE" val="0"/>
  <p:tag name="ML_SENDTOBACK" val=" 1"/>
</p:tagLst>
</file>

<file path=ppt/theme/theme1.xml><?xml version="1.0" encoding="utf-8"?>
<a:theme xmlns:a="http://schemas.openxmlformats.org/drawingml/2006/main" name="1_Bosch">
  <a:themeElements>
    <a:clrScheme name="Bosch">
      <a:dk1>
        <a:srgbClr val="000000"/>
      </a:dk1>
      <a:lt1>
        <a:srgbClr val="FFFFFF"/>
      </a:lt1>
      <a:dk2>
        <a:srgbClr val="424C58"/>
      </a:dk2>
      <a:lt2>
        <a:srgbClr val="B2B3B5"/>
      </a:lt2>
      <a:accent1>
        <a:srgbClr val="3F136C"/>
      </a:accent1>
      <a:accent2>
        <a:srgbClr val="08427E"/>
      </a:accent2>
      <a:accent3>
        <a:srgbClr val="0E78C5"/>
      </a:accent3>
      <a:accent4>
        <a:srgbClr val="1399A0"/>
      </a:accent4>
      <a:accent5>
        <a:srgbClr val="67B419"/>
      </a:accent5>
      <a:accent6>
        <a:srgbClr val="0A5139"/>
      </a:accent6>
      <a:hlink>
        <a:srgbClr val="738CB4"/>
      </a:hlink>
      <a:folHlink>
        <a:srgbClr val="B0BBD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ts val="2300"/>
          </a:lnSpc>
          <a:spcBef>
            <a:spcPts val="500"/>
          </a:spcBef>
          <a:buFontTx/>
          <a:buNone/>
          <a:defRPr sz="1200" dirty="0" smtClean="0">
            <a:solidFill>
              <a:srgbClr val="FF0000"/>
            </a:solidFill>
          </a:defRPr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153B63"/>
        </a:accent1>
        <a:accent2>
          <a:srgbClr val="425C8F"/>
        </a:accent2>
        <a:accent3>
          <a:srgbClr val="FFFFFF"/>
        </a:accent3>
        <a:accent4>
          <a:srgbClr val="000000"/>
        </a:accent4>
        <a:accent5>
          <a:srgbClr val="AAAFB7"/>
        </a:accent5>
        <a:accent6>
          <a:srgbClr val="3B5381"/>
        </a:accent6>
        <a:hlink>
          <a:srgbClr val="738CB4"/>
        </a:hlink>
        <a:folHlink>
          <a:srgbClr val="B0BBD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29715</TotalTime>
  <Words>850</Words>
  <Application>Microsoft Office PowerPoint</Application>
  <PresentationFormat>自定义</PresentationFormat>
  <Paragraphs>272</Paragraphs>
  <Slides>60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2" baseType="lpstr">
      <vt:lpstr>Heiti SC Medium</vt:lpstr>
      <vt:lpstr>黑体</vt:lpstr>
      <vt:lpstr>黑体-简 细体</vt:lpstr>
      <vt:lpstr>黑体-简 中等</vt:lpstr>
      <vt:lpstr>宋体</vt:lpstr>
      <vt:lpstr>微软雅黑</vt:lpstr>
      <vt:lpstr>Arial</vt:lpstr>
      <vt:lpstr>Bosch Office Sans</vt:lpstr>
      <vt:lpstr>Calibri</vt:lpstr>
      <vt:lpstr>Wingdings 3</vt:lpstr>
      <vt:lpstr>1_Bosch</vt:lpstr>
      <vt:lpstr>Packager Shell Object</vt:lpstr>
      <vt:lpstr>PowerPoint 演示文稿</vt:lpstr>
      <vt:lpstr>标题宋体/黑体60 副标题宋体/黑体40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标题宋体/黑体60 副标题宋体/黑体40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标题宋体/黑体60 副标题宋体/黑体40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标题宋体/黑体60 副标题宋体/黑体40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Ku Jinfeng(库金峰)(UAES-XE/PSA1)</dc:creator>
  <cp:lastModifiedBy>Ku Jinfeng(库金峰)(UAES-XE/PSA1)</cp:lastModifiedBy>
  <cp:revision>1421</cp:revision>
  <cp:lastPrinted>2017-11-21T15:49:20Z</cp:lastPrinted>
  <dcterms:created xsi:type="dcterms:W3CDTF">2017-08-08T06:40:04Z</dcterms:created>
  <dcterms:modified xsi:type="dcterms:W3CDTF">2022-10-19T17:54:05Z</dcterms:modified>
</cp:coreProperties>
</file>